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3" r:id="rId3"/>
    <p:sldId id="334" r:id="rId4"/>
    <p:sldId id="335" r:id="rId5"/>
    <p:sldId id="336" r:id="rId6"/>
    <p:sldId id="272" r:id="rId7"/>
    <p:sldId id="289" r:id="rId8"/>
    <p:sldId id="302" r:id="rId9"/>
    <p:sldId id="290" r:id="rId10"/>
    <p:sldId id="294" r:id="rId11"/>
    <p:sldId id="303" r:id="rId12"/>
    <p:sldId id="296" r:id="rId13"/>
    <p:sldId id="298" r:id="rId14"/>
    <p:sldId id="300" r:id="rId15"/>
    <p:sldId id="257" r:id="rId16"/>
    <p:sldId id="258" r:id="rId17"/>
    <p:sldId id="259" r:id="rId18"/>
    <p:sldId id="260" r:id="rId19"/>
    <p:sldId id="261" r:id="rId20"/>
    <p:sldId id="262" r:id="rId21"/>
    <p:sldId id="263" r:id="rId22"/>
    <p:sldId id="264" r:id="rId23"/>
    <p:sldId id="265" r:id="rId24"/>
    <p:sldId id="266" r:id="rId25"/>
    <p:sldId id="332" r:id="rId26"/>
    <p:sldId id="267" r:id="rId27"/>
    <p:sldId id="268" r:id="rId28"/>
    <p:sldId id="269" r:id="rId29"/>
    <p:sldId id="270" r:id="rId30"/>
    <p:sldId id="271" r:id="rId31"/>
    <p:sldId id="288" r:id="rId32"/>
    <p:sldId id="273" r:id="rId33"/>
    <p:sldId id="275" r:id="rId34"/>
    <p:sldId id="276" r:id="rId35"/>
    <p:sldId id="282" r:id="rId36"/>
    <p:sldId id="304" r:id="rId37"/>
    <p:sldId id="305" r:id="rId38"/>
    <p:sldId id="306" r:id="rId39"/>
    <p:sldId id="307" r:id="rId40"/>
    <p:sldId id="308" r:id="rId41"/>
    <p:sldId id="309" r:id="rId42"/>
    <p:sldId id="310" r:id="rId43"/>
    <p:sldId id="311" r:id="rId44"/>
    <p:sldId id="312" r:id="rId45"/>
    <p:sldId id="280" r:id="rId46"/>
    <p:sldId id="284" r:id="rId47"/>
    <p:sldId id="286" r:id="rId48"/>
    <p:sldId id="287"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EB"/>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p:restoredTop sz="94676"/>
  </p:normalViewPr>
  <p:slideViewPr>
    <p:cSldViewPr snapToGrid="0" snapToObjects="1">
      <p:cViewPr varScale="1">
        <p:scale>
          <a:sx n="115" d="100"/>
          <a:sy n="115" d="100"/>
        </p:scale>
        <p:origin x="5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9080-6412-3941-9303-C4070F3E2E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21BAE76-F586-E542-BD67-4231B4436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3F254-1635-D845-9108-3AA870E632C5}"/>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D4408748-FD51-3941-B124-791924C29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3938A-E5BA-CA45-B395-E809CB90C316}"/>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191162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844F-CBBA-B64E-BACA-BDEDF3F959C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9C2CDED-0661-064E-B195-C1731372A3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7632AA-B497-FD42-9BC2-50A5698CCB67}"/>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7C38047E-D6AE-AC40-ADF7-77AD7CE2C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68999-7155-3940-A7A6-426F7B18ACA2}"/>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105643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AD2C5-8D91-FA41-9A10-72A0FAF7F6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22EFDE-4929-114A-B08C-3724F6A8D6F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43F937-2A37-3245-B902-7DB1721376E5}"/>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5400E391-B444-B049-BEA8-B10E0E48E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AF572-C844-794D-912B-A693570D6128}"/>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79339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37FC-2799-FC40-8AB9-0BEE80515F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93C013-1B8D-B04B-9DB6-5324095AED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25ACFD-CB8A-EC47-AEF7-6E3BD3E73390}"/>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2D742947-446C-C745-8840-5AED6DF80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FF7AE-7D9F-4F48-8C0F-1A2556C4CF31}"/>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44201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1634-8A20-074C-8A81-D34FCB9A24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A467C2-882A-A44E-BF6B-D9BA6DB212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9AB799-1ADE-1941-BFF6-48CD17F9F8B8}"/>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C8AFA9D5-92B8-BA4A-A3DE-3937EFAFE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0B324-8E6A-1441-8A69-7EB6F04595D1}"/>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69730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39B7-A5BE-CC47-9769-06F1A045A6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5518C2-3C8A-5E4D-9673-8409507895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89BE564-58DB-5B40-9B1C-1B1A40E97E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D941D3-415C-9546-8573-E187379F0440}"/>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6" name="Footer Placeholder 5">
            <a:extLst>
              <a:ext uri="{FF2B5EF4-FFF2-40B4-BE49-F238E27FC236}">
                <a16:creationId xmlns:a16="http://schemas.microsoft.com/office/drawing/2014/main" id="{F9637B36-B609-3A4F-88C8-E216676EF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366AC-FD4C-344A-81C2-09CB8269DEEF}"/>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400390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B38D-4135-1D49-BD7A-D26F40EB86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03D6F2-D0C2-8F4E-8598-F6A8D9AA7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16DBC3-6385-5F44-B5DE-C9C0FBDA81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A2DE690-7782-4544-9E5D-221417B1B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408665-1297-244A-801C-21195AF05E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C12F4E6-D6AB-C845-9372-49995868F9F9}"/>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8" name="Footer Placeholder 7">
            <a:extLst>
              <a:ext uri="{FF2B5EF4-FFF2-40B4-BE49-F238E27FC236}">
                <a16:creationId xmlns:a16="http://schemas.microsoft.com/office/drawing/2014/main" id="{E904527E-96FF-DB43-8BD7-2C75284B5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7D383-0BC0-2F4F-B557-B889E68374E4}"/>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09846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62C4-15F2-7B4E-9AE8-43D868E888B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61E12E1-A0FF-BB49-8C6A-18AB04091233}"/>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4" name="Footer Placeholder 3">
            <a:extLst>
              <a:ext uri="{FF2B5EF4-FFF2-40B4-BE49-F238E27FC236}">
                <a16:creationId xmlns:a16="http://schemas.microsoft.com/office/drawing/2014/main" id="{70F53EE5-8B1F-2441-98AB-7C0B6A9E5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75A0FF-E595-C348-88BA-6ECCFD238CBE}"/>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323177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0215E-7903-A847-BB4E-30517F513731}"/>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3" name="Footer Placeholder 2">
            <a:extLst>
              <a:ext uri="{FF2B5EF4-FFF2-40B4-BE49-F238E27FC236}">
                <a16:creationId xmlns:a16="http://schemas.microsoft.com/office/drawing/2014/main" id="{D9273CCF-69AB-6945-B295-A06FCAC9B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975252-5AFA-B740-B8E9-985FF7462EC9}"/>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22099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CA9D-A15B-7746-8137-1AF376FF3A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FC7AC64-FDAA-A24C-8201-A840D58AE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A425CA-3605-2444-A033-9F49F3930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251C0A-DF99-5B47-9029-56D176A50901}"/>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6" name="Footer Placeholder 5">
            <a:extLst>
              <a:ext uri="{FF2B5EF4-FFF2-40B4-BE49-F238E27FC236}">
                <a16:creationId xmlns:a16="http://schemas.microsoft.com/office/drawing/2014/main" id="{D0F85D14-139D-6348-B512-0008ECD4B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F4311-01A1-1144-980E-4BB3D98E1631}"/>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216807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7485-B24D-1444-8E32-BB579CC6CC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05B3AC-946C-074B-8752-F0B649489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29A1C8-A4B2-A74D-9BDB-3005C249A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A455F3-D872-B041-9B72-0D2F4CD0B5DB}"/>
              </a:ext>
            </a:extLst>
          </p:cNvPr>
          <p:cNvSpPr>
            <a:spLocks noGrp="1"/>
          </p:cNvSpPr>
          <p:nvPr>
            <p:ph type="dt" sz="half" idx="10"/>
          </p:nvPr>
        </p:nvSpPr>
        <p:spPr/>
        <p:txBody>
          <a:bodyPr/>
          <a:lstStyle/>
          <a:p>
            <a:fld id="{ABE3B7A3-B232-C845-9D3E-8381B28B4315}" type="datetimeFigureOut">
              <a:rPr lang="en-US" smtClean="0"/>
              <a:t>3/29/21</a:t>
            </a:fld>
            <a:endParaRPr lang="en-US"/>
          </a:p>
        </p:txBody>
      </p:sp>
      <p:sp>
        <p:nvSpPr>
          <p:cNvPr id="6" name="Footer Placeholder 5">
            <a:extLst>
              <a:ext uri="{FF2B5EF4-FFF2-40B4-BE49-F238E27FC236}">
                <a16:creationId xmlns:a16="http://schemas.microsoft.com/office/drawing/2014/main" id="{31B0B229-FA1F-2240-B51D-351906B1D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B8766-D5AF-0A45-948F-BDEC3B33EDC7}"/>
              </a:ext>
            </a:extLst>
          </p:cNvPr>
          <p:cNvSpPr>
            <a:spLocks noGrp="1"/>
          </p:cNvSpPr>
          <p:nvPr>
            <p:ph type="sldNum" sz="quarter" idx="12"/>
          </p:nvPr>
        </p:nvSpPr>
        <p:spPr/>
        <p:txBody>
          <a:bodyPr/>
          <a:lstStyle/>
          <a:p>
            <a:fld id="{35ACE5F2-4418-364E-95B7-7BBC586E79E2}" type="slidenum">
              <a:rPr lang="en-US" smtClean="0"/>
              <a:t>‹#›</a:t>
            </a:fld>
            <a:endParaRPr lang="en-US"/>
          </a:p>
        </p:txBody>
      </p:sp>
    </p:spTree>
    <p:extLst>
      <p:ext uri="{BB962C8B-B14F-4D97-AF65-F5344CB8AC3E}">
        <p14:creationId xmlns:p14="http://schemas.microsoft.com/office/powerpoint/2010/main" val="13121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40883-C70E-4B4D-AF4C-C88A38E00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699F60-094C-014E-9DF1-51F02AB20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72DC74-2833-0642-A517-40260140B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3B7A3-B232-C845-9D3E-8381B28B4315}" type="datetimeFigureOut">
              <a:rPr lang="en-US" smtClean="0"/>
              <a:t>3/29/21</a:t>
            </a:fld>
            <a:endParaRPr lang="en-US"/>
          </a:p>
        </p:txBody>
      </p:sp>
      <p:sp>
        <p:nvSpPr>
          <p:cNvPr id="5" name="Footer Placeholder 4">
            <a:extLst>
              <a:ext uri="{FF2B5EF4-FFF2-40B4-BE49-F238E27FC236}">
                <a16:creationId xmlns:a16="http://schemas.microsoft.com/office/drawing/2014/main" id="{554BDD79-7552-F34B-80A0-1962A43CC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658195-2F46-3C48-827C-1D954A4E8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E5F2-4418-364E-95B7-7BBC586E79E2}" type="slidenum">
              <a:rPr lang="en-US" smtClean="0"/>
              <a:t>‹#›</a:t>
            </a:fld>
            <a:endParaRPr lang="en-US"/>
          </a:p>
        </p:txBody>
      </p:sp>
    </p:spTree>
    <p:extLst>
      <p:ext uri="{BB962C8B-B14F-4D97-AF65-F5344CB8AC3E}">
        <p14:creationId xmlns:p14="http://schemas.microsoft.com/office/powerpoint/2010/main" val="350881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ck texture">
            <a:extLst>
              <a:ext uri="{FF2B5EF4-FFF2-40B4-BE49-F238E27FC236}">
                <a16:creationId xmlns:a16="http://schemas.microsoft.com/office/drawing/2014/main" id="{2FC20BD0-2656-2A45-9C26-6D0FC108BF68}"/>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EA505FE4-7AD3-574A-955C-1476B925FD35}"/>
              </a:ext>
            </a:extLst>
          </p:cNvPr>
          <p:cNvSpPr>
            <a:spLocks noGrp="1"/>
          </p:cNvSpPr>
          <p:nvPr>
            <p:ph type="ctrTitle"/>
          </p:nvPr>
        </p:nvSpPr>
        <p:spPr>
          <a:xfrm>
            <a:off x="1524000" y="1122362"/>
            <a:ext cx="9144000" cy="2900518"/>
          </a:xfrm>
        </p:spPr>
        <p:txBody>
          <a:bodyPr>
            <a:normAutofit/>
          </a:bodyPr>
          <a:lstStyle/>
          <a:p>
            <a:r>
              <a:rPr lang="en-US" sz="5600" b="1" dirty="0">
                <a:solidFill>
                  <a:srgbClr val="FFFFFF"/>
                </a:solidFill>
                <a:latin typeface="Cambria" panose="02040503050406030204" pitchFamily="18" charset="0"/>
              </a:rPr>
              <a:t>Shalom School of Theology</a:t>
            </a:r>
            <a:br>
              <a:rPr lang="en-US" sz="5600" b="1" dirty="0">
                <a:solidFill>
                  <a:srgbClr val="FFFFFF"/>
                </a:solidFill>
                <a:latin typeface="Cambria" panose="02040503050406030204" pitchFamily="18" charset="0"/>
              </a:rPr>
            </a:br>
            <a:r>
              <a:rPr lang="en-US" sz="5600" b="1" dirty="0">
                <a:solidFill>
                  <a:srgbClr val="FFFFFF"/>
                </a:solidFill>
                <a:latin typeface="Cambria" panose="02040503050406030204" pitchFamily="18" charset="0"/>
              </a:rPr>
              <a:t>(SSOT)</a:t>
            </a:r>
            <a:br>
              <a:rPr lang="en-US" sz="5600" b="1" dirty="0">
                <a:solidFill>
                  <a:srgbClr val="FFFFFF"/>
                </a:solidFill>
                <a:latin typeface="Cambria" panose="02040503050406030204" pitchFamily="18" charset="0"/>
              </a:rPr>
            </a:br>
            <a:endParaRPr lang="en-US" sz="5600" b="1" dirty="0">
              <a:solidFill>
                <a:srgbClr val="FFFFFF"/>
              </a:solidFill>
              <a:latin typeface="Cambria" panose="02040503050406030204" pitchFamily="18" charset="0"/>
            </a:endParaRPr>
          </a:p>
        </p:txBody>
      </p:sp>
      <p:sp>
        <p:nvSpPr>
          <p:cNvPr id="3" name="Subtitle 2">
            <a:extLst>
              <a:ext uri="{FF2B5EF4-FFF2-40B4-BE49-F238E27FC236}">
                <a16:creationId xmlns:a16="http://schemas.microsoft.com/office/drawing/2014/main" id="{67454DDD-BCEC-2A48-A1FF-94E68D45A898}"/>
              </a:ext>
            </a:extLst>
          </p:cNvPr>
          <p:cNvSpPr>
            <a:spLocks noGrp="1"/>
          </p:cNvSpPr>
          <p:nvPr>
            <p:ph type="subTitle" idx="1"/>
          </p:nvPr>
        </p:nvSpPr>
        <p:spPr>
          <a:xfrm>
            <a:off x="1524000" y="3714750"/>
            <a:ext cx="9144000" cy="1543049"/>
          </a:xfrm>
        </p:spPr>
        <p:txBody>
          <a:bodyPr>
            <a:normAutofit fontScale="55000" lnSpcReduction="20000"/>
          </a:bodyPr>
          <a:lstStyle/>
          <a:p>
            <a:br>
              <a:rPr lang="en-US" sz="1500" dirty="0">
                <a:solidFill>
                  <a:srgbClr val="FFFFFF"/>
                </a:solidFill>
              </a:rPr>
            </a:br>
            <a:r>
              <a:rPr lang="en-US" sz="6700" b="1" dirty="0">
                <a:solidFill>
                  <a:srgbClr val="00B0F0"/>
                </a:solidFill>
                <a:latin typeface="Cambria" panose="02040503050406030204" pitchFamily="18" charset="0"/>
              </a:rPr>
              <a:t>1689 Baptist Confession of Faith</a:t>
            </a:r>
            <a:br>
              <a:rPr lang="en-US" sz="6700" b="1" dirty="0">
                <a:solidFill>
                  <a:srgbClr val="00B0F0"/>
                </a:solidFill>
                <a:latin typeface="Cambria" panose="02040503050406030204" pitchFamily="18" charset="0"/>
              </a:rPr>
            </a:br>
            <a:endParaRPr lang="en-US" sz="6700" b="1" dirty="0">
              <a:solidFill>
                <a:srgbClr val="00B0F0"/>
              </a:solidFill>
              <a:latin typeface="Cambria" panose="02040503050406030204" pitchFamily="18" charset="0"/>
            </a:endParaRPr>
          </a:p>
          <a:p>
            <a:r>
              <a:rPr lang="en-US" sz="6700" b="1" dirty="0">
                <a:solidFill>
                  <a:srgbClr val="00B0F0"/>
                </a:solidFill>
                <a:latin typeface="Cambria" panose="02040503050406030204" pitchFamily="18" charset="0"/>
              </a:rPr>
              <a:t>Chapter 5 ~ </a:t>
            </a:r>
            <a:r>
              <a:rPr lang="en-US" sz="6700" b="1" i="1" dirty="0">
                <a:solidFill>
                  <a:srgbClr val="00B0F0"/>
                </a:solidFill>
                <a:latin typeface="Cambria" panose="02040503050406030204" pitchFamily="18" charset="0"/>
              </a:rPr>
              <a:t>Of Divine Providence</a:t>
            </a:r>
            <a:endParaRPr lang="en-US" sz="6700" b="1" dirty="0">
              <a:solidFill>
                <a:srgbClr val="00B0F0"/>
              </a:solidFill>
              <a:latin typeface="Cambria" panose="02040503050406030204" pitchFamily="18" charset="0"/>
            </a:endParaRPr>
          </a:p>
        </p:txBody>
      </p:sp>
    </p:spTree>
    <p:extLst>
      <p:ext uri="{BB962C8B-B14F-4D97-AF65-F5344CB8AC3E}">
        <p14:creationId xmlns:p14="http://schemas.microsoft.com/office/powerpoint/2010/main" val="19778316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strike="noStrike" dirty="0">
                <a:solidFill>
                  <a:schemeClr val="bg1"/>
                </a:solidFill>
                <a:effectLst/>
                <a:latin typeface="Cambria" panose="02040503050406030204" pitchFamily="18" charset="0"/>
              </a:rPr>
              <a:t>God the good Creator of all things, in His infinite power and wisdom, upholds, directs, disposes, and governs </a:t>
            </a:r>
            <a:r>
              <a:rPr lang="en-SG" sz="2400" b="1" i="0" u="sng" strike="noStrike" dirty="0">
                <a:solidFill>
                  <a:srgbClr val="FFFF00"/>
                </a:solidFill>
                <a:effectLst/>
                <a:latin typeface="Cambria" panose="02040503050406030204" pitchFamily="18" charset="0"/>
              </a:rPr>
              <a:t>all creatures and things, from the greatest even to the least</a:t>
            </a:r>
            <a:r>
              <a:rPr lang="en-SG" sz="2400" b="1" i="0" u="none" strike="noStrike" dirty="0">
                <a:solidFill>
                  <a:schemeClr val="bg1"/>
                </a:solidFill>
                <a:effectLst/>
                <a:latin typeface="Cambria" panose="02040503050406030204" pitchFamily="18" charset="0"/>
              </a:rPr>
              <a:t>, </a:t>
            </a:r>
            <a:r>
              <a:rPr lang="en-SG" sz="2400" b="1" i="0" strike="noStrike" dirty="0">
                <a:solidFill>
                  <a:schemeClr val="bg1"/>
                </a:solidFill>
                <a:effectLst/>
                <a:latin typeface="Cambria" panose="02040503050406030204" pitchFamily="18" charset="0"/>
              </a:rPr>
              <a:t>by His most wise and holy providence, </a:t>
            </a:r>
            <a:r>
              <a:rPr lang="en-SG" sz="2400" b="1" i="0" u="none" strike="noStrike" dirty="0">
                <a:solidFill>
                  <a:schemeClr val="bg1"/>
                </a:solidFill>
                <a:effectLst/>
                <a:latin typeface="Cambria" panose="02040503050406030204" pitchFamily="18" charset="0"/>
              </a:rPr>
              <a:t>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D1AEA8E9-56D3-D845-8ADA-A8DD8220AC2D}"/>
              </a:ext>
            </a:extLst>
          </p:cNvPr>
          <p:cNvSpPr txBox="1"/>
          <p:nvPr/>
        </p:nvSpPr>
        <p:spPr>
          <a:xfrm>
            <a:off x="257175" y="402231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Foundation</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0" name="TextBox 9">
            <a:extLst>
              <a:ext uri="{FF2B5EF4-FFF2-40B4-BE49-F238E27FC236}">
                <a16:creationId xmlns:a16="http://schemas.microsoft.com/office/drawing/2014/main" id="{479002D7-53D6-624E-8758-D9AF73DDBDEC}"/>
              </a:ext>
            </a:extLst>
          </p:cNvPr>
          <p:cNvSpPr txBox="1"/>
          <p:nvPr/>
        </p:nvSpPr>
        <p:spPr>
          <a:xfrm>
            <a:off x="257174"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Essence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
        <p:nvSpPr>
          <p:cNvPr id="9" name="TextBox 8">
            <a:extLst>
              <a:ext uri="{FF2B5EF4-FFF2-40B4-BE49-F238E27FC236}">
                <a16:creationId xmlns:a16="http://schemas.microsoft.com/office/drawing/2014/main" id="{EF47A1C9-E31E-6C41-AAD8-E2922FCFADAA}"/>
              </a:ext>
            </a:extLst>
          </p:cNvPr>
          <p:cNvSpPr txBox="1"/>
          <p:nvPr/>
        </p:nvSpPr>
        <p:spPr>
          <a:xfrm>
            <a:off x="6057899" y="349909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Objects</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35618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strike="noStrike" dirty="0">
                <a:solidFill>
                  <a:schemeClr val="bg1"/>
                </a:solidFill>
                <a:effectLst/>
                <a:latin typeface="Cambria" panose="02040503050406030204" pitchFamily="18" charset="0"/>
              </a:rPr>
              <a:t>God the good Creator of all things, in His infinite power and wisdom, upholds, directs, disposes, and governs all creatures and things, from the greatest even to the least</a:t>
            </a:r>
            <a:r>
              <a:rPr lang="en-SG" sz="2400" b="1" i="0" u="none" strike="noStrike" dirty="0">
                <a:solidFill>
                  <a:schemeClr val="bg1"/>
                </a:solidFill>
                <a:effectLst/>
                <a:latin typeface="Cambria" panose="02040503050406030204" pitchFamily="18" charset="0"/>
              </a:rPr>
              <a:t>, </a:t>
            </a:r>
            <a:r>
              <a:rPr lang="en-SG" sz="2400" b="1" i="0" u="sng" strike="noStrike" dirty="0">
                <a:solidFill>
                  <a:srgbClr val="FFFF00"/>
                </a:solidFill>
                <a:effectLst/>
                <a:latin typeface="Cambria" panose="02040503050406030204" pitchFamily="18" charset="0"/>
              </a:rPr>
              <a:t>by His most wise and holy providence</a:t>
            </a:r>
            <a:r>
              <a:rPr lang="en-SG" sz="2400" b="1" i="0" u="none" strike="noStrike" dirty="0">
                <a:solidFill>
                  <a:schemeClr val="bg1"/>
                </a:solidFill>
                <a:effectLst/>
                <a:latin typeface="Cambria" panose="02040503050406030204" pitchFamily="18" charset="0"/>
              </a:rPr>
              <a:t>,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D1AEA8E9-56D3-D845-8ADA-A8DD8220AC2D}"/>
              </a:ext>
            </a:extLst>
          </p:cNvPr>
          <p:cNvSpPr txBox="1"/>
          <p:nvPr/>
        </p:nvSpPr>
        <p:spPr>
          <a:xfrm>
            <a:off x="257175" y="402231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Foundation</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0" name="TextBox 9">
            <a:extLst>
              <a:ext uri="{FF2B5EF4-FFF2-40B4-BE49-F238E27FC236}">
                <a16:creationId xmlns:a16="http://schemas.microsoft.com/office/drawing/2014/main" id="{479002D7-53D6-624E-8758-D9AF73DDBDEC}"/>
              </a:ext>
            </a:extLst>
          </p:cNvPr>
          <p:cNvSpPr txBox="1"/>
          <p:nvPr/>
        </p:nvSpPr>
        <p:spPr>
          <a:xfrm>
            <a:off x="257174"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Essence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
        <p:nvSpPr>
          <p:cNvPr id="9" name="TextBox 8">
            <a:extLst>
              <a:ext uri="{FF2B5EF4-FFF2-40B4-BE49-F238E27FC236}">
                <a16:creationId xmlns:a16="http://schemas.microsoft.com/office/drawing/2014/main" id="{EF47A1C9-E31E-6C41-AAD8-E2922FCFADAA}"/>
              </a:ext>
            </a:extLst>
          </p:cNvPr>
          <p:cNvSpPr txBox="1"/>
          <p:nvPr/>
        </p:nvSpPr>
        <p:spPr>
          <a:xfrm>
            <a:off x="6057899" y="349909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Objects</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1" name="TextBox 10">
            <a:extLst>
              <a:ext uri="{FF2B5EF4-FFF2-40B4-BE49-F238E27FC236}">
                <a16:creationId xmlns:a16="http://schemas.microsoft.com/office/drawing/2014/main" id="{48EEC5FA-35F3-6E45-B56A-506511092F15}"/>
              </a:ext>
            </a:extLst>
          </p:cNvPr>
          <p:cNvSpPr txBox="1"/>
          <p:nvPr/>
        </p:nvSpPr>
        <p:spPr>
          <a:xfrm>
            <a:off x="6057898" y="4024002"/>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Nature</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24677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strike="noStrike" dirty="0">
                <a:solidFill>
                  <a:schemeClr val="bg1"/>
                </a:solidFill>
                <a:effectLst/>
                <a:latin typeface="Cambria" panose="02040503050406030204" pitchFamily="18" charset="0"/>
              </a:rPr>
              <a:t>God the good Creator of all things, in His infinite power and wisdom, upholds, directs, disposes, and governs all creatures and things, from the greatest even to the least, by His most wise and holy providence</a:t>
            </a:r>
            <a:r>
              <a:rPr lang="en-SG" sz="2400" b="1" i="0" u="none" strike="noStrike" dirty="0">
                <a:solidFill>
                  <a:schemeClr val="bg1"/>
                </a:solidFill>
                <a:effectLst/>
                <a:latin typeface="Cambria" panose="02040503050406030204" pitchFamily="18" charset="0"/>
              </a:rPr>
              <a:t>, </a:t>
            </a:r>
            <a:r>
              <a:rPr lang="en-SG" sz="2400" b="1" i="0" u="sng" strike="noStrike" dirty="0">
                <a:solidFill>
                  <a:srgbClr val="FFFF00"/>
                </a:solidFill>
                <a:effectLst/>
                <a:latin typeface="Cambria" panose="02040503050406030204" pitchFamily="18" charset="0"/>
              </a:rPr>
              <a:t>to the end for the which they were created</a:t>
            </a:r>
            <a:r>
              <a:rPr lang="en-SG" sz="2400" b="1" i="0" u="none" strike="noStrike" dirty="0">
                <a:solidFill>
                  <a:schemeClr val="bg1"/>
                </a:solidFill>
                <a:effectLst/>
                <a:latin typeface="Cambria" panose="02040503050406030204" pitchFamily="18" charset="0"/>
              </a:rPr>
              <a:t>,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D1AEA8E9-56D3-D845-8ADA-A8DD8220AC2D}"/>
              </a:ext>
            </a:extLst>
          </p:cNvPr>
          <p:cNvSpPr txBox="1"/>
          <p:nvPr/>
        </p:nvSpPr>
        <p:spPr>
          <a:xfrm>
            <a:off x="257175" y="402231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Foundation</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0" name="TextBox 9">
            <a:extLst>
              <a:ext uri="{FF2B5EF4-FFF2-40B4-BE49-F238E27FC236}">
                <a16:creationId xmlns:a16="http://schemas.microsoft.com/office/drawing/2014/main" id="{479002D7-53D6-624E-8758-D9AF73DDBDEC}"/>
              </a:ext>
            </a:extLst>
          </p:cNvPr>
          <p:cNvSpPr txBox="1"/>
          <p:nvPr/>
        </p:nvSpPr>
        <p:spPr>
          <a:xfrm>
            <a:off x="257174"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Essence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
        <p:nvSpPr>
          <p:cNvPr id="9" name="TextBox 8">
            <a:extLst>
              <a:ext uri="{FF2B5EF4-FFF2-40B4-BE49-F238E27FC236}">
                <a16:creationId xmlns:a16="http://schemas.microsoft.com/office/drawing/2014/main" id="{EF47A1C9-E31E-6C41-AAD8-E2922FCFADAA}"/>
              </a:ext>
            </a:extLst>
          </p:cNvPr>
          <p:cNvSpPr txBox="1"/>
          <p:nvPr/>
        </p:nvSpPr>
        <p:spPr>
          <a:xfrm>
            <a:off x="6057899" y="349909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Objects</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1" name="TextBox 10">
            <a:extLst>
              <a:ext uri="{FF2B5EF4-FFF2-40B4-BE49-F238E27FC236}">
                <a16:creationId xmlns:a16="http://schemas.microsoft.com/office/drawing/2014/main" id="{48EEC5FA-35F3-6E45-B56A-506511092F15}"/>
              </a:ext>
            </a:extLst>
          </p:cNvPr>
          <p:cNvSpPr txBox="1"/>
          <p:nvPr/>
        </p:nvSpPr>
        <p:spPr>
          <a:xfrm>
            <a:off x="6057898" y="4024002"/>
            <a:ext cx="5472113" cy="523220"/>
          </a:xfrm>
          <a:prstGeom prst="rect">
            <a:avLst/>
          </a:prstGeom>
          <a:noFill/>
        </p:spPr>
        <p:txBody>
          <a:bodyPr wrap="square" rtlCol="0">
            <a:spAutoFit/>
          </a:bodyPr>
          <a:lstStyle/>
          <a:p>
            <a:pPr algn="just"/>
            <a:r>
              <a:rPr lang="en-US" sz="2800" i="1" u="sng">
                <a:solidFill>
                  <a:srgbClr val="00FF00"/>
                </a:solidFill>
                <a:latin typeface="APPLE CHANCERY" panose="03020702040506060504" pitchFamily="66" charset="-79"/>
                <a:cs typeface="APPLE CHANCERY" panose="03020702040506060504" pitchFamily="66" charset="-79"/>
              </a:rPr>
              <a:t>Nature</a:t>
            </a:r>
            <a:r>
              <a:rPr lang="en-US" sz="2800" i="1">
                <a:solidFill>
                  <a:srgbClr val="00FF00"/>
                </a:solidFill>
                <a:latin typeface="APPLE CHANCERY" panose="03020702040506060504" pitchFamily="66" charset="-79"/>
                <a:cs typeface="APPLE CHANCERY" panose="03020702040506060504" pitchFamily="66" charset="-79"/>
              </a:rPr>
              <a:t>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
        <p:nvSpPr>
          <p:cNvPr id="12" name="TextBox 11">
            <a:extLst>
              <a:ext uri="{FF2B5EF4-FFF2-40B4-BE49-F238E27FC236}">
                <a16:creationId xmlns:a16="http://schemas.microsoft.com/office/drawing/2014/main" id="{EED66EDB-B4D3-F544-95BE-199741B029F3}"/>
              </a:ext>
            </a:extLst>
          </p:cNvPr>
          <p:cNvSpPr txBox="1"/>
          <p:nvPr/>
        </p:nvSpPr>
        <p:spPr>
          <a:xfrm>
            <a:off x="6057897"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Compatibility</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32599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strike="noStrike" dirty="0">
                <a:solidFill>
                  <a:schemeClr val="bg1"/>
                </a:solidFill>
                <a:effectLst/>
                <a:latin typeface="Cambria" panose="02040503050406030204" pitchFamily="18" charset="0"/>
              </a:rPr>
              <a:t>God the good Creator of all things, in His infinite power and wisdom, upholds, directs, disposes, and governs all creatures and things, from the greatest even to the least, by His most wise and holy providence, to the end for the which they were created,</a:t>
            </a:r>
            <a:r>
              <a:rPr lang="en-SG" sz="2400" b="1" i="0" u="none" strike="noStrike" dirty="0">
                <a:solidFill>
                  <a:schemeClr val="bg1"/>
                </a:solidFill>
                <a:effectLst/>
                <a:latin typeface="Cambria" panose="02040503050406030204" pitchFamily="18" charset="0"/>
              </a:rPr>
              <a:t> </a:t>
            </a:r>
            <a:r>
              <a:rPr lang="en-SG" sz="2400" b="1" i="0" u="sng" strike="noStrike" dirty="0">
                <a:solidFill>
                  <a:srgbClr val="FFFF00"/>
                </a:solidFill>
                <a:effectLst/>
                <a:latin typeface="Cambria" panose="02040503050406030204" pitchFamily="18" charset="0"/>
              </a:rPr>
              <a:t>according unto his infallible foreknowledge, and the free and immutable counsel of His own will</a:t>
            </a:r>
            <a:r>
              <a:rPr lang="en-SG" sz="2400" b="1" i="0" u="none" strike="noStrike" dirty="0">
                <a:solidFill>
                  <a:schemeClr val="bg1"/>
                </a:solidFill>
                <a:effectLst/>
                <a:latin typeface="Cambria" panose="02040503050406030204" pitchFamily="18" charset="0"/>
              </a:rPr>
              <a:t>;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D1AEA8E9-56D3-D845-8ADA-A8DD8220AC2D}"/>
              </a:ext>
            </a:extLst>
          </p:cNvPr>
          <p:cNvSpPr txBox="1"/>
          <p:nvPr/>
        </p:nvSpPr>
        <p:spPr>
          <a:xfrm>
            <a:off x="257175" y="402231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Foundation</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0" name="TextBox 9">
            <a:extLst>
              <a:ext uri="{FF2B5EF4-FFF2-40B4-BE49-F238E27FC236}">
                <a16:creationId xmlns:a16="http://schemas.microsoft.com/office/drawing/2014/main" id="{479002D7-53D6-624E-8758-D9AF73DDBDEC}"/>
              </a:ext>
            </a:extLst>
          </p:cNvPr>
          <p:cNvSpPr txBox="1"/>
          <p:nvPr/>
        </p:nvSpPr>
        <p:spPr>
          <a:xfrm>
            <a:off x="257174"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Essence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
        <p:nvSpPr>
          <p:cNvPr id="9" name="TextBox 8">
            <a:extLst>
              <a:ext uri="{FF2B5EF4-FFF2-40B4-BE49-F238E27FC236}">
                <a16:creationId xmlns:a16="http://schemas.microsoft.com/office/drawing/2014/main" id="{EF47A1C9-E31E-6C41-AAD8-E2922FCFADAA}"/>
              </a:ext>
            </a:extLst>
          </p:cNvPr>
          <p:cNvSpPr txBox="1"/>
          <p:nvPr/>
        </p:nvSpPr>
        <p:spPr>
          <a:xfrm>
            <a:off x="6057899" y="349909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Objects</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1" name="TextBox 10">
            <a:extLst>
              <a:ext uri="{FF2B5EF4-FFF2-40B4-BE49-F238E27FC236}">
                <a16:creationId xmlns:a16="http://schemas.microsoft.com/office/drawing/2014/main" id="{48EEC5FA-35F3-6E45-B56A-506511092F15}"/>
              </a:ext>
            </a:extLst>
          </p:cNvPr>
          <p:cNvSpPr txBox="1"/>
          <p:nvPr/>
        </p:nvSpPr>
        <p:spPr>
          <a:xfrm>
            <a:off x="6057898" y="4024002"/>
            <a:ext cx="5472113" cy="523220"/>
          </a:xfrm>
          <a:prstGeom prst="rect">
            <a:avLst/>
          </a:prstGeom>
          <a:noFill/>
        </p:spPr>
        <p:txBody>
          <a:bodyPr wrap="square" rtlCol="0">
            <a:spAutoFit/>
          </a:bodyPr>
          <a:lstStyle/>
          <a:p>
            <a:pPr algn="just"/>
            <a:r>
              <a:rPr lang="en-US" sz="2800" i="1" u="sng">
                <a:solidFill>
                  <a:srgbClr val="00FF00"/>
                </a:solidFill>
                <a:latin typeface="APPLE CHANCERY" panose="03020702040506060504" pitchFamily="66" charset="-79"/>
                <a:cs typeface="APPLE CHANCERY" panose="03020702040506060504" pitchFamily="66" charset="-79"/>
              </a:rPr>
              <a:t>Nature</a:t>
            </a:r>
            <a:r>
              <a:rPr lang="en-US" sz="2800" i="1">
                <a:solidFill>
                  <a:srgbClr val="00FF00"/>
                </a:solidFill>
                <a:latin typeface="APPLE CHANCERY" panose="03020702040506060504" pitchFamily="66" charset="-79"/>
                <a:cs typeface="APPLE CHANCERY" panose="03020702040506060504" pitchFamily="66" charset="-79"/>
              </a:rPr>
              <a:t>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
        <p:nvSpPr>
          <p:cNvPr id="12" name="TextBox 11">
            <a:extLst>
              <a:ext uri="{FF2B5EF4-FFF2-40B4-BE49-F238E27FC236}">
                <a16:creationId xmlns:a16="http://schemas.microsoft.com/office/drawing/2014/main" id="{EED66EDB-B4D3-F544-95BE-199741B029F3}"/>
              </a:ext>
            </a:extLst>
          </p:cNvPr>
          <p:cNvSpPr txBox="1"/>
          <p:nvPr/>
        </p:nvSpPr>
        <p:spPr>
          <a:xfrm>
            <a:off x="6057897"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Compatibility</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3" name="TextBox 12">
            <a:extLst>
              <a:ext uri="{FF2B5EF4-FFF2-40B4-BE49-F238E27FC236}">
                <a16:creationId xmlns:a16="http://schemas.microsoft.com/office/drawing/2014/main" id="{4D32EAA0-C4F1-AA4E-A981-9914BC2589A3}"/>
              </a:ext>
            </a:extLst>
          </p:cNvPr>
          <p:cNvSpPr txBox="1"/>
          <p:nvPr/>
        </p:nvSpPr>
        <p:spPr>
          <a:xfrm>
            <a:off x="2881309" y="5248648"/>
            <a:ext cx="6805616"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Determining Cause</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34397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strike="noStrike" dirty="0">
                <a:solidFill>
                  <a:schemeClr val="bg1"/>
                </a:solidFill>
                <a:effectLst/>
                <a:latin typeface="Cambria" panose="02040503050406030204" pitchFamily="18" charset="0"/>
              </a:rPr>
              <a:t>God the good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a:t>
            </a:r>
            <a:r>
              <a:rPr lang="en-SG" sz="2400" b="1" i="0" u="sng" strike="noStrike" dirty="0">
                <a:solidFill>
                  <a:srgbClr val="FFFF00"/>
                </a:solidFill>
                <a:effectLst/>
                <a:latin typeface="Cambria" panose="02040503050406030204" pitchFamily="18" charset="0"/>
              </a:rPr>
              <a:t>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D1AEA8E9-56D3-D845-8ADA-A8DD8220AC2D}"/>
              </a:ext>
            </a:extLst>
          </p:cNvPr>
          <p:cNvSpPr txBox="1"/>
          <p:nvPr/>
        </p:nvSpPr>
        <p:spPr>
          <a:xfrm>
            <a:off x="257175" y="402231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Foundation</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0" name="TextBox 9">
            <a:extLst>
              <a:ext uri="{FF2B5EF4-FFF2-40B4-BE49-F238E27FC236}">
                <a16:creationId xmlns:a16="http://schemas.microsoft.com/office/drawing/2014/main" id="{479002D7-53D6-624E-8758-D9AF73DDBDEC}"/>
              </a:ext>
            </a:extLst>
          </p:cNvPr>
          <p:cNvSpPr txBox="1"/>
          <p:nvPr/>
        </p:nvSpPr>
        <p:spPr>
          <a:xfrm>
            <a:off x="257174"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Essence</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9" name="TextBox 8">
            <a:extLst>
              <a:ext uri="{FF2B5EF4-FFF2-40B4-BE49-F238E27FC236}">
                <a16:creationId xmlns:a16="http://schemas.microsoft.com/office/drawing/2014/main" id="{EF47A1C9-E31E-6C41-AAD8-E2922FCFADAA}"/>
              </a:ext>
            </a:extLst>
          </p:cNvPr>
          <p:cNvSpPr txBox="1"/>
          <p:nvPr/>
        </p:nvSpPr>
        <p:spPr>
          <a:xfrm>
            <a:off x="6057899" y="349909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Objects</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1" name="TextBox 10">
            <a:extLst>
              <a:ext uri="{FF2B5EF4-FFF2-40B4-BE49-F238E27FC236}">
                <a16:creationId xmlns:a16="http://schemas.microsoft.com/office/drawing/2014/main" id="{48EEC5FA-35F3-6E45-B56A-506511092F15}"/>
              </a:ext>
            </a:extLst>
          </p:cNvPr>
          <p:cNvSpPr txBox="1"/>
          <p:nvPr/>
        </p:nvSpPr>
        <p:spPr>
          <a:xfrm>
            <a:off x="6057898" y="4024002"/>
            <a:ext cx="5472113" cy="523220"/>
          </a:xfrm>
          <a:prstGeom prst="rect">
            <a:avLst/>
          </a:prstGeom>
          <a:noFill/>
        </p:spPr>
        <p:txBody>
          <a:bodyPr wrap="square" rtlCol="0">
            <a:spAutoFit/>
          </a:bodyPr>
          <a:lstStyle/>
          <a:p>
            <a:pPr algn="just"/>
            <a:r>
              <a:rPr lang="en-US" sz="2800" i="1" u="sng">
                <a:solidFill>
                  <a:srgbClr val="00FF00"/>
                </a:solidFill>
                <a:latin typeface="APPLE CHANCERY" panose="03020702040506060504" pitchFamily="66" charset="-79"/>
                <a:cs typeface="APPLE CHANCERY" panose="03020702040506060504" pitchFamily="66" charset="-79"/>
              </a:rPr>
              <a:t>Nature</a:t>
            </a:r>
            <a:r>
              <a:rPr lang="en-US" sz="2800" i="1">
                <a:solidFill>
                  <a:srgbClr val="00FF00"/>
                </a:solidFill>
                <a:latin typeface="APPLE CHANCERY" panose="03020702040506060504" pitchFamily="66" charset="-79"/>
                <a:cs typeface="APPLE CHANCERY" panose="03020702040506060504" pitchFamily="66" charset="-79"/>
              </a:rPr>
              <a:t>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
        <p:nvSpPr>
          <p:cNvPr id="12" name="TextBox 11">
            <a:extLst>
              <a:ext uri="{FF2B5EF4-FFF2-40B4-BE49-F238E27FC236}">
                <a16:creationId xmlns:a16="http://schemas.microsoft.com/office/drawing/2014/main" id="{EED66EDB-B4D3-F544-95BE-199741B029F3}"/>
              </a:ext>
            </a:extLst>
          </p:cNvPr>
          <p:cNvSpPr txBox="1"/>
          <p:nvPr/>
        </p:nvSpPr>
        <p:spPr>
          <a:xfrm>
            <a:off x="6057897"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Compatibility</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3" name="TextBox 12">
            <a:extLst>
              <a:ext uri="{FF2B5EF4-FFF2-40B4-BE49-F238E27FC236}">
                <a16:creationId xmlns:a16="http://schemas.microsoft.com/office/drawing/2014/main" id="{4D32EAA0-C4F1-AA4E-A981-9914BC2589A3}"/>
              </a:ext>
            </a:extLst>
          </p:cNvPr>
          <p:cNvSpPr txBox="1"/>
          <p:nvPr/>
        </p:nvSpPr>
        <p:spPr>
          <a:xfrm>
            <a:off x="2881309" y="5248648"/>
            <a:ext cx="6805616"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Determining Cause</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5" name="TextBox 14">
            <a:extLst>
              <a:ext uri="{FF2B5EF4-FFF2-40B4-BE49-F238E27FC236}">
                <a16:creationId xmlns:a16="http://schemas.microsoft.com/office/drawing/2014/main" id="{FFAC6A42-52D5-6E4C-A6C3-C263624822BC}"/>
              </a:ext>
            </a:extLst>
          </p:cNvPr>
          <p:cNvSpPr txBox="1"/>
          <p:nvPr/>
        </p:nvSpPr>
        <p:spPr>
          <a:xfrm>
            <a:off x="2867018" y="5904251"/>
            <a:ext cx="6805616" cy="523220"/>
          </a:xfrm>
          <a:prstGeom prst="rect">
            <a:avLst/>
          </a:prstGeom>
          <a:noFill/>
        </p:spPr>
        <p:txBody>
          <a:bodyPr wrap="square" rtlCol="0">
            <a:spAutoFit/>
          </a:bodyPr>
          <a:lstStyle/>
          <a:p>
            <a:pPr algn="ctr"/>
            <a:r>
              <a:rPr lang="en-US" sz="2800" i="1" u="sng" dirty="0">
                <a:solidFill>
                  <a:srgbClr val="00FF00"/>
                </a:solidFill>
                <a:latin typeface="APPLE CHANCERY" panose="03020702040506060504" pitchFamily="66" charset="-79"/>
                <a:cs typeface="APPLE CHANCERY" panose="03020702040506060504" pitchFamily="66" charset="-79"/>
              </a:rPr>
              <a:t>Goal</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128443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397513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1" u="sng" strike="noStrike" dirty="0">
                <a:solidFill>
                  <a:srgbClr val="00FF00"/>
                </a:solidFill>
                <a:effectLst/>
                <a:latin typeface="Cambria" panose="02040503050406030204" pitchFamily="18" charset="0"/>
              </a:rPr>
              <a:t>God the good Creator of all things, in His infinite power and wisdom, upholds, directs, disposes, and governs all creatures and things</a:t>
            </a:r>
            <a:r>
              <a:rPr lang="en-SG" sz="2400" b="1" i="0" u="none" strike="noStrike" dirty="0">
                <a:solidFill>
                  <a:schemeClr val="bg1"/>
                </a:solidFill>
                <a:effectLst/>
                <a:latin typeface="Cambria" panose="02040503050406030204" pitchFamily="18" charset="0"/>
              </a:rPr>
              <a:t>,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C8CD7B97-C954-4D44-AB05-135133747131}"/>
              </a:ext>
            </a:extLst>
          </p:cNvPr>
          <p:cNvSpPr/>
          <p:nvPr/>
        </p:nvSpPr>
        <p:spPr>
          <a:xfrm>
            <a:off x="257175" y="4385013"/>
            <a:ext cx="11787188" cy="1569660"/>
          </a:xfrm>
          <a:prstGeom prst="rect">
            <a:avLst/>
          </a:prstGeom>
        </p:spPr>
        <p:txBody>
          <a:bodyPr wrap="square">
            <a:spAutoFit/>
          </a:bodyPr>
          <a:lstStyle/>
          <a:p>
            <a:pPr algn="ctr"/>
            <a:r>
              <a:rPr lang="en-SG" sz="2400" b="1" i="1" u="none" strike="noStrike" dirty="0">
                <a:solidFill>
                  <a:schemeClr val="bg1"/>
                </a:solidFill>
                <a:effectLst/>
                <a:latin typeface="Cambria" panose="02040503050406030204" pitchFamily="18" charset="0"/>
              </a:rPr>
              <a:t>God . . . has in these last days spoken to us by His Son . . . </a:t>
            </a:r>
          </a:p>
          <a:p>
            <a:pPr algn="ctr"/>
            <a:r>
              <a:rPr lang="en-SG" sz="2400" b="1" i="1" u="none" strike="noStrike" dirty="0">
                <a:solidFill>
                  <a:schemeClr val="bg1"/>
                </a:solidFill>
                <a:effectLst/>
                <a:latin typeface="Cambria" panose="02040503050406030204" pitchFamily="18" charset="0"/>
              </a:rPr>
              <a:t>through whom also He made the worlds . . . </a:t>
            </a:r>
          </a:p>
          <a:p>
            <a:pPr algn="ctr"/>
            <a:r>
              <a:rPr lang="en-SG" sz="2400" b="1" i="1" u="none" strike="noStrike" dirty="0">
                <a:solidFill>
                  <a:schemeClr val="bg1"/>
                </a:solidFill>
                <a:effectLst/>
                <a:latin typeface="Cambria" panose="02040503050406030204" pitchFamily="18" charset="0"/>
              </a:rPr>
              <a:t>and upholding all things by the word of His power</a:t>
            </a:r>
          </a:p>
          <a:p>
            <a:pPr algn="ctr"/>
            <a:r>
              <a:rPr lang="en-SG" sz="2400" b="1" dirty="0">
                <a:solidFill>
                  <a:schemeClr val="bg1"/>
                </a:solidFill>
                <a:latin typeface="Cambria" panose="02040503050406030204" pitchFamily="18" charset="0"/>
              </a:rPr>
              <a:t>HEBREWS 1:1-3</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6351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1" u="sng" strike="noStrike" dirty="0">
                <a:solidFill>
                  <a:srgbClr val="00FF00"/>
                </a:solidFill>
                <a:effectLst/>
                <a:latin typeface="Cambria" panose="02040503050406030204" pitchFamily="18" charset="0"/>
              </a:rPr>
              <a:t>God the good Creator of all things, in His infinite power and wisdom, upholds, directs, disposes, and governs all creatures and things</a:t>
            </a:r>
            <a:r>
              <a:rPr lang="en-SG" sz="2400" b="1" i="0" u="none" strike="noStrike" dirty="0">
                <a:solidFill>
                  <a:schemeClr val="bg1"/>
                </a:solidFill>
                <a:effectLst/>
                <a:latin typeface="Cambria" panose="02040503050406030204" pitchFamily="18" charset="0"/>
              </a:rPr>
              <a:t>,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C8CD7B97-C954-4D44-AB05-135133747131}"/>
              </a:ext>
            </a:extLst>
          </p:cNvPr>
          <p:cNvSpPr/>
          <p:nvPr/>
        </p:nvSpPr>
        <p:spPr>
          <a:xfrm>
            <a:off x="257175" y="4385013"/>
            <a:ext cx="11787188" cy="1569660"/>
          </a:xfrm>
          <a:prstGeom prst="rect">
            <a:avLst/>
          </a:prstGeom>
        </p:spPr>
        <p:txBody>
          <a:bodyPr wrap="square">
            <a:spAutoFit/>
          </a:bodyPr>
          <a:lstStyle/>
          <a:p>
            <a:pPr algn="ctr"/>
            <a:r>
              <a:rPr lang="en-SG" sz="2400" b="1" i="1" u="none" strike="noStrike" dirty="0">
                <a:solidFill>
                  <a:schemeClr val="bg1"/>
                </a:solidFill>
                <a:effectLst/>
                <a:latin typeface="Cambria" panose="02040503050406030204" pitchFamily="18" charset="0"/>
              </a:rPr>
              <a:t>God . . . has in these last days spoken to us by His Son . . . </a:t>
            </a:r>
          </a:p>
          <a:p>
            <a:pPr algn="ctr"/>
            <a:r>
              <a:rPr lang="en-SG" sz="2400" b="1" i="1" u="none" strike="noStrike" dirty="0">
                <a:solidFill>
                  <a:schemeClr val="bg1"/>
                </a:solidFill>
                <a:effectLst/>
                <a:latin typeface="Cambria" panose="02040503050406030204" pitchFamily="18" charset="0"/>
              </a:rPr>
              <a:t>through whom also He made the worlds . . . </a:t>
            </a:r>
          </a:p>
          <a:p>
            <a:pPr algn="ctr"/>
            <a:r>
              <a:rPr lang="en-SG" sz="2400" b="1" i="1" u="none" strike="noStrike" dirty="0">
                <a:solidFill>
                  <a:schemeClr val="bg1"/>
                </a:solidFill>
                <a:effectLst/>
                <a:latin typeface="Cambria" panose="02040503050406030204" pitchFamily="18" charset="0"/>
              </a:rPr>
              <a:t>and </a:t>
            </a:r>
            <a:r>
              <a:rPr lang="en-SG" sz="2400" b="1" i="1" u="sng" strike="noStrike" dirty="0">
                <a:solidFill>
                  <a:srgbClr val="00FF00"/>
                </a:solidFill>
                <a:effectLst/>
                <a:latin typeface="Cambria" panose="02040503050406030204" pitchFamily="18" charset="0"/>
              </a:rPr>
              <a:t>upholding all things </a:t>
            </a:r>
            <a:r>
              <a:rPr lang="en-SG" sz="2400" b="1" i="1" u="none" strike="noStrike" dirty="0">
                <a:solidFill>
                  <a:schemeClr val="bg1"/>
                </a:solidFill>
                <a:effectLst/>
                <a:latin typeface="Cambria" panose="02040503050406030204" pitchFamily="18" charset="0"/>
              </a:rPr>
              <a:t>by the word of His power</a:t>
            </a:r>
          </a:p>
          <a:p>
            <a:pPr algn="ctr"/>
            <a:r>
              <a:rPr lang="en-SG" sz="2400" b="1" dirty="0">
                <a:solidFill>
                  <a:schemeClr val="bg1"/>
                </a:solidFill>
                <a:latin typeface="Cambria" panose="02040503050406030204" pitchFamily="18" charset="0"/>
              </a:rPr>
              <a:t>HEBREWS 1:1-3</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90240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1" u="sng" strike="noStrike" dirty="0">
                <a:solidFill>
                  <a:srgbClr val="00FF00"/>
                </a:solidFill>
                <a:effectLst/>
                <a:latin typeface="Cambria" panose="02040503050406030204" pitchFamily="18" charset="0"/>
              </a:rPr>
              <a:t>God the good Creator of all things, in His infinite power and wisdom, upholds, directs, disposes, and governs all creatures and things</a:t>
            </a:r>
            <a:r>
              <a:rPr lang="en-SG" sz="2400" b="1" i="0" u="none" strike="noStrike" dirty="0">
                <a:solidFill>
                  <a:schemeClr val="bg1"/>
                </a:solidFill>
                <a:effectLst/>
                <a:latin typeface="Cambria" panose="02040503050406030204" pitchFamily="18" charset="0"/>
              </a:rPr>
              <a:t>,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C8CD7B97-C954-4D44-AB05-135133747131}"/>
              </a:ext>
            </a:extLst>
          </p:cNvPr>
          <p:cNvSpPr/>
          <p:nvPr/>
        </p:nvSpPr>
        <p:spPr>
          <a:xfrm>
            <a:off x="257175" y="4385013"/>
            <a:ext cx="11787188" cy="1569660"/>
          </a:xfrm>
          <a:prstGeom prst="rect">
            <a:avLst/>
          </a:prstGeom>
        </p:spPr>
        <p:txBody>
          <a:bodyPr wrap="square">
            <a:spAutoFit/>
          </a:bodyPr>
          <a:lstStyle/>
          <a:p>
            <a:pPr algn="ctr"/>
            <a:r>
              <a:rPr lang="en-SG" sz="2400" b="1" i="1" dirty="0">
                <a:solidFill>
                  <a:schemeClr val="bg1"/>
                </a:solidFill>
                <a:latin typeface="Cambria" panose="02040503050406030204" pitchFamily="18" charset="0"/>
                <a:cs typeface="APPLE CHANCERY" panose="03020702040506060504" pitchFamily="66" charset="-79"/>
              </a:rPr>
              <a:t>You alone are the Lord; You have made heaven, the heaven of heavens, with all their host, the earth and everything on it, the seas and all that is in them, and You preserve them all. The host of heaven worships You.</a:t>
            </a:r>
          </a:p>
          <a:p>
            <a:pPr algn="ctr"/>
            <a:r>
              <a:rPr lang="en-SG" sz="2400" b="1" dirty="0">
                <a:solidFill>
                  <a:schemeClr val="bg1"/>
                </a:solidFill>
                <a:latin typeface="Cambria" panose="02040503050406030204" pitchFamily="18" charset="0"/>
              </a:rPr>
              <a:t>NEHEMIAH 9:6</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19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1" u="sng" strike="noStrike" dirty="0">
                <a:solidFill>
                  <a:srgbClr val="00FF00"/>
                </a:solidFill>
                <a:effectLst/>
                <a:latin typeface="Cambria" panose="02040503050406030204" pitchFamily="18" charset="0"/>
              </a:rPr>
              <a:t>God the good Creator of all things, in His infinite power and wisdom, upholds, directs, disposes, and governs all creatures and things</a:t>
            </a:r>
            <a:r>
              <a:rPr lang="en-SG" sz="2400" b="1" i="0" u="none" strike="noStrike" dirty="0">
                <a:solidFill>
                  <a:schemeClr val="bg1"/>
                </a:solidFill>
                <a:effectLst/>
                <a:latin typeface="Cambria" panose="02040503050406030204" pitchFamily="18" charset="0"/>
              </a:rPr>
              <a:t>,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C8CD7B97-C954-4D44-AB05-135133747131}"/>
              </a:ext>
            </a:extLst>
          </p:cNvPr>
          <p:cNvSpPr/>
          <p:nvPr/>
        </p:nvSpPr>
        <p:spPr>
          <a:xfrm>
            <a:off x="257175" y="4385013"/>
            <a:ext cx="11787188" cy="1569660"/>
          </a:xfrm>
          <a:prstGeom prst="rect">
            <a:avLst/>
          </a:prstGeom>
        </p:spPr>
        <p:txBody>
          <a:bodyPr wrap="square">
            <a:spAutoFit/>
          </a:bodyPr>
          <a:lstStyle/>
          <a:p>
            <a:pPr algn="ctr"/>
            <a:r>
              <a:rPr lang="en-SG" sz="2400" b="1" i="1" dirty="0">
                <a:solidFill>
                  <a:schemeClr val="bg1"/>
                </a:solidFill>
                <a:latin typeface="Cambria" panose="02040503050406030204" pitchFamily="18" charset="0"/>
                <a:cs typeface="APPLE CHANCERY" panose="03020702040506060504" pitchFamily="66" charset="-79"/>
              </a:rPr>
              <a:t>You alone are the Lord; You have made heaven, the heaven of heavens, with all their host, the earth and everything on it, the seas and all that is in them, and </a:t>
            </a:r>
            <a:r>
              <a:rPr lang="en-SG" sz="2400" b="1" i="1" u="sng" dirty="0">
                <a:solidFill>
                  <a:srgbClr val="00FF00"/>
                </a:solidFill>
                <a:latin typeface="Cambria" panose="02040503050406030204" pitchFamily="18" charset="0"/>
                <a:cs typeface="APPLE CHANCERY" panose="03020702040506060504" pitchFamily="66" charset="-79"/>
              </a:rPr>
              <a:t>You preserve them all</a:t>
            </a:r>
            <a:r>
              <a:rPr lang="en-SG" sz="2400" b="1" i="1" dirty="0">
                <a:solidFill>
                  <a:schemeClr val="bg1"/>
                </a:solidFill>
                <a:latin typeface="Cambria" panose="02040503050406030204" pitchFamily="18" charset="0"/>
                <a:cs typeface="APPLE CHANCERY" panose="03020702040506060504" pitchFamily="66" charset="-79"/>
              </a:rPr>
              <a:t>. The host of heaven worships You.</a:t>
            </a:r>
          </a:p>
          <a:p>
            <a:pPr algn="ctr"/>
            <a:r>
              <a:rPr lang="en-SG" sz="2400" b="1" dirty="0">
                <a:solidFill>
                  <a:schemeClr val="bg1"/>
                </a:solidFill>
                <a:latin typeface="Cambria" panose="02040503050406030204" pitchFamily="18" charset="0"/>
              </a:rPr>
              <a:t>NEHEMIAH 9:6</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32555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ck texture">
            <a:extLst>
              <a:ext uri="{FF2B5EF4-FFF2-40B4-BE49-F238E27FC236}">
                <a16:creationId xmlns:a16="http://schemas.microsoft.com/office/drawing/2014/main" id="{2FC20BD0-2656-2A45-9C26-6D0FC108BF68}"/>
              </a:ext>
            </a:extLst>
          </p:cNvPr>
          <p:cNvPicPr>
            <a:picLocks noChangeAspect="1"/>
          </p:cNvPicPr>
          <p:nvPr/>
        </p:nvPicPr>
        <p:blipFill rotWithShape="1">
          <a:blip r:embed="rId2">
            <a:alphaModFix amt="50000"/>
          </a:blip>
          <a:srcRect b="15730"/>
          <a:stretch/>
        </p:blipFill>
        <p:spPr>
          <a:xfrm>
            <a:off x="0" y="1"/>
            <a:ext cx="12191980" cy="6857999"/>
          </a:xfrm>
          <a:prstGeom prst="rect">
            <a:avLst/>
          </a:prstGeom>
        </p:spPr>
      </p:pic>
      <p:sp>
        <p:nvSpPr>
          <p:cNvPr id="2" name="Title 1">
            <a:extLst>
              <a:ext uri="{FF2B5EF4-FFF2-40B4-BE49-F238E27FC236}">
                <a16:creationId xmlns:a16="http://schemas.microsoft.com/office/drawing/2014/main" id="{EA505FE4-7AD3-574A-955C-1476B925FD35}"/>
              </a:ext>
            </a:extLst>
          </p:cNvPr>
          <p:cNvSpPr>
            <a:spLocks noGrp="1"/>
          </p:cNvSpPr>
          <p:nvPr>
            <p:ph type="ctrTitle"/>
          </p:nvPr>
        </p:nvSpPr>
        <p:spPr>
          <a:xfrm>
            <a:off x="1524000" y="1122362"/>
            <a:ext cx="9144000" cy="2900518"/>
          </a:xfrm>
        </p:spPr>
        <p:txBody>
          <a:bodyPr>
            <a:normAutofit/>
          </a:bodyPr>
          <a:lstStyle/>
          <a:p>
            <a:r>
              <a:rPr lang="en-US" sz="5600" b="1" dirty="0">
                <a:solidFill>
                  <a:srgbClr val="FFFFFF"/>
                </a:solidFill>
                <a:latin typeface="Cambria" panose="02040503050406030204" pitchFamily="18" charset="0"/>
              </a:rPr>
              <a:t>Shalom School of Theology</a:t>
            </a:r>
            <a:br>
              <a:rPr lang="en-US" sz="5600" b="1" dirty="0">
                <a:solidFill>
                  <a:srgbClr val="FFFFFF"/>
                </a:solidFill>
                <a:latin typeface="Cambria" panose="02040503050406030204" pitchFamily="18" charset="0"/>
              </a:rPr>
            </a:br>
            <a:r>
              <a:rPr lang="en-US" sz="5600" b="1" dirty="0">
                <a:solidFill>
                  <a:srgbClr val="FFFFFF"/>
                </a:solidFill>
                <a:latin typeface="Cambria" panose="02040503050406030204" pitchFamily="18" charset="0"/>
              </a:rPr>
              <a:t>(SSOT)</a:t>
            </a:r>
            <a:br>
              <a:rPr lang="en-US" sz="5600" b="1" dirty="0">
                <a:solidFill>
                  <a:srgbClr val="FFFFFF"/>
                </a:solidFill>
                <a:latin typeface="Cambria" panose="02040503050406030204" pitchFamily="18" charset="0"/>
              </a:rPr>
            </a:br>
            <a:endParaRPr lang="en-US" sz="5600" b="1" dirty="0">
              <a:solidFill>
                <a:srgbClr val="FFFFFF"/>
              </a:solidFill>
              <a:latin typeface="Cambria" panose="02040503050406030204" pitchFamily="18" charset="0"/>
            </a:endParaRPr>
          </a:p>
        </p:txBody>
      </p:sp>
      <p:sp>
        <p:nvSpPr>
          <p:cNvPr id="3" name="Subtitle 2">
            <a:extLst>
              <a:ext uri="{FF2B5EF4-FFF2-40B4-BE49-F238E27FC236}">
                <a16:creationId xmlns:a16="http://schemas.microsoft.com/office/drawing/2014/main" id="{67454DDD-BCEC-2A48-A1FF-94E68D45A898}"/>
              </a:ext>
            </a:extLst>
          </p:cNvPr>
          <p:cNvSpPr>
            <a:spLocks noGrp="1"/>
          </p:cNvSpPr>
          <p:nvPr>
            <p:ph type="subTitle" idx="1"/>
          </p:nvPr>
        </p:nvSpPr>
        <p:spPr>
          <a:xfrm>
            <a:off x="1524000" y="3714750"/>
            <a:ext cx="9144000" cy="1543049"/>
          </a:xfrm>
        </p:spPr>
        <p:txBody>
          <a:bodyPr>
            <a:normAutofit fontScale="55000" lnSpcReduction="20000"/>
          </a:bodyPr>
          <a:lstStyle/>
          <a:p>
            <a:br>
              <a:rPr lang="en-US" sz="1500" dirty="0">
                <a:solidFill>
                  <a:srgbClr val="FFFFFF"/>
                </a:solidFill>
              </a:rPr>
            </a:br>
            <a:r>
              <a:rPr lang="en-US" sz="6700" b="1" dirty="0">
                <a:solidFill>
                  <a:srgbClr val="00B0F0"/>
                </a:solidFill>
                <a:latin typeface="Cambria" panose="02040503050406030204" pitchFamily="18" charset="0"/>
              </a:rPr>
              <a:t>1689 Baptist Confession of Faith</a:t>
            </a:r>
            <a:br>
              <a:rPr lang="en-US" sz="6700" b="1" dirty="0">
                <a:solidFill>
                  <a:srgbClr val="00B0F0"/>
                </a:solidFill>
                <a:latin typeface="Cambria" panose="02040503050406030204" pitchFamily="18" charset="0"/>
              </a:rPr>
            </a:br>
            <a:endParaRPr lang="en-US" sz="6700" b="1" dirty="0">
              <a:solidFill>
                <a:srgbClr val="00B0F0"/>
              </a:solidFill>
              <a:latin typeface="Cambria" panose="02040503050406030204" pitchFamily="18" charset="0"/>
            </a:endParaRPr>
          </a:p>
          <a:p>
            <a:r>
              <a:rPr lang="en-US" sz="6700" b="1" dirty="0">
                <a:solidFill>
                  <a:srgbClr val="00B0F0"/>
                </a:solidFill>
                <a:latin typeface="Cambria" panose="02040503050406030204" pitchFamily="18" charset="0"/>
              </a:rPr>
              <a:t>Chapter 5 ~ </a:t>
            </a:r>
            <a:r>
              <a:rPr lang="en-US" sz="6700" b="1" i="1" dirty="0">
                <a:solidFill>
                  <a:srgbClr val="00B0F0"/>
                </a:solidFill>
                <a:latin typeface="Cambria" panose="02040503050406030204" pitchFamily="18" charset="0"/>
              </a:rPr>
              <a:t>Of Divine </a:t>
            </a:r>
            <a:r>
              <a:rPr lang="en-US" sz="6700" b="1" i="1" dirty="0">
                <a:solidFill>
                  <a:srgbClr val="FFFF00"/>
                </a:solidFill>
                <a:latin typeface="Cambria" panose="02040503050406030204" pitchFamily="18" charset="0"/>
              </a:rPr>
              <a:t>Providence</a:t>
            </a:r>
            <a:endParaRPr lang="en-US" sz="6700" b="1" dirty="0">
              <a:solidFill>
                <a:srgbClr val="FFFF00"/>
              </a:solidFill>
              <a:latin typeface="Cambria" panose="02040503050406030204" pitchFamily="18" charset="0"/>
            </a:endParaRPr>
          </a:p>
        </p:txBody>
      </p:sp>
    </p:spTree>
    <p:extLst>
      <p:ext uri="{BB962C8B-B14F-4D97-AF65-F5344CB8AC3E}">
        <p14:creationId xmlns:p14="http://schemas.microsoft.com/office/powerpoint/2010/main" val="107255079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41582"/>
            <a:ext cx="12191980" cy="6991022"/>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1" u="sng" strike="noStrike" dirty="0">
                <a:solidFill>
                  <a:srgbClr val="00FF00"/>
                </a:solidFill>
                <a:effectLst/>
                <a:latin typeface="Cambria" panose="02040503050406030204" pitchFamily="18" charset="0"/>
              </a:rPr>
              <a:t>God the good Creator of all things, in His infinite power and wisdom, upholds, </a:t>
            </a:r>
            <a:r>
              <a:rPr lang="en-SG" sz="2400" b="1" i="1" u="wavyHeavy" strike="noStrike" dirty="0">
                <a:solidFill>
                  <a:srgbClr val="00FFEB"/>
                </a:solidFill>
                <a:effectLst/>
                <a:latin typeface="Cambria" panose="02040503050406030204" pitchFamily="18" charset="0"/>
              </a:rPr>
              <a:t>directs, disposes, and governs all</a:t>
            </a:r>
            <a:r>
              <a:rPr lang="en-SG" sz="2400" b="1" i="1" u="sng" strike="noStrike" dirty="0">
                <a:solidFill>
                  <a:srgbClr val="00FF00"/>
                </a:solidFill>
                <a:effectLst/>
                <a:latin typeface="Cambria" panose="02040503050406030204" pitchFamily="18" charset="0"/>
              </a:rPr>
              <a:t> creatures and things</a:t>
            </a:r>
            <a:r>
              <a:rPr lang="en-SG" sz="2400" b="1" i="0" u="none" strike="noStrike" dirty="0">
                <a:solidFill>
                  <a:schemeClr val="bg1"/>
                </a:solidFill>
                <a:effectLst/>
                <a:latin typeface="Cambria" panose="02040503050406030204" pitchFamily="18" charset="0"/>
              </a:rPr>
              <a:t>,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C8CD7B97-C954-4D44-AB05-135133747131}"/>
              </a:ext>
            </a:extLst>
          </p:cNvPr>
          <p:cNvSpPr/>
          <p:nvPr/>
        </p:nvSpPr>
        <p:spPr>
          <a:xfrm>
            <a:off x="257175" y="4385013"/>
            <a:ext cx="11787188" cy="830997"/>
          </a:xfrm>
          <a:prstGeom prst="rect">
            <a:avLst/>
          </a:prstGeom>
        </p:spPr>
        <p:txBody>
          <a:bodyPr wrap="square">
            <a:spAutoFit/>
          </a:bodyPr>
          <a:lstStyle/>
          <a:p>
            <a:pPr algn="ctr"/>
            <a:r>
              <a:rPr lang="en-SG" sz="2400" b="1" i="1" dirty="0">
                <a:solidFill>
                  <a:schemeClr val="bg1"/>
                </a:solidFill>
                <a:latin typeface="Cambria" panose="02040503050406030204" pitchFamily="18" charset="0"/>
              </a:rPr>
              <a:t>But our God is in heaven; </a:t>
            </a:r>
            <a:r>
              <a:rPr lang="en-SG" sz="2400" b="1" i="1" u="wavyHeavy" dirty="0">
                <a:solidFill>
                  <a:srgbClr val="00FFEB"/>
                </a:solidFill>
                <a:latin typeface="Cambria" panose="02040503050406030204" pitchFamily="18" charset="0"/>
              </a:rPr>
              <a:t>He does whatever He pleases</a:t>
            </a:r>
            <a:r>
              <a:rPr lang="en-SG" sz="2400" b="1" i="1" dirty="0">
                <a:solidFill>
                  <a:schemeClr val="bg1"/>
                </a:solidFill>
                <a:latin typeface="Cambria" panose="02040503050406030204" pitchFamily="18" charset="0"/>
              </a:rPr>
              <a:t>.</a:t>
            </a:r>
          </a:p>
          <a:p>
            <a:pPr algn="ctr"/>
            <a:r>
              <a:rPr lang="en-SG" sz="2400" b="1" dirty="0">
                <a:solidFill>
                  <a:schemeClr val="bg1"/>
                </a:solidFill>
                <a:latin typeface="Cambria" panose="02040503050406030204" pitchFamily="18" charset="0"/>
              </a:rPr>
              <a:t>PSALM 115:3</a:t>
            </a:r>
            <a:endParaRPr lang="en-US" sz="2400" b="1" dirty="0">
              <a:solidFill>
                <a:schemeClr val="bg1"/>
              </a:solidFill>
              <a:latin typeface="Cambria" panose="02040503050406030204" pitchFamily="18" charset="0"/>
            </a:endParaRPr>
          </a:p>
        </p:txBody>
      </p:sp>
      <p:sp>
        <p:nvSpPr>
          <p:cNvPr id="9" name="Rectangle 8">
            <a:extLst>
              <a:ext uri="{FF2B5EF4-FFF2-40B4-BE49-F238E27FC236}">
                <a16:creationId xmlns:a16="http://schemas.microsoft.com/office/drawing/2014/main" id="{95C66FDA-BEDD-304C-995B-030E823CEF6A}"/>
              </a:ext>
            </a:extLst>
          </p:cNvPr>
          <p:cNvSpPr/>
          <p:nvPr/>
        </p:nvSpPr>
        <p:spPr>
          <a:xfrm>
            <a:off x="202406" y="5363600"/>
            <a:ext cx="11787188" cy="1200329"/>
          </a:xfrm>
          <a:prstGeom prst="rect">
            <a:avLst/>
          </a:prstGeom>
        </p:spPr>
        <p:txBody>
          <a:bodyPr wrap="square">
            <a:spAutoFit/>
          </a:bodyPr>
          <a:lstStyle/>
          <a:p>
            <a:pPr algn="ctr"/>
            <a:r>
              <a:rPr lang="en-SG" sz="2400" b="1" i="1" u="wavyHeavy" dirty="0">
                <a:solidFill>
                  <a:srgbClr val="00FFEB"/>
                </a:solidFill>
                <a:latin typeface="Cambria" panose="02040503050406030204" pitchFamily="18" charset="0"/>
              </a:rPr>
              <a:t>Whatever the Lord pleases He does</a:t>
            </a:r>
            <a:r>
              <a:rPr lang="en-SG" sz="2400" b="1" i="1" dirty="0">
                <a:solidFill>
                  <a:schemeClr val="bg1"/>
                </a:solidFill>
                <a:latin typeface="Cambria" panose="02040503050406030204" pitchFamily="18" charset="0"/>
              </a:rPr>
              <a:t>, </a:t>
            </a:r>
          </a:p>
          <a:p>
            <a:pPr algn="ctr"/>
            <a:r>
              <a:rPr lang="en-SG" sz="2400" b="1" i="1" u="dbl" dirty="0">
                <a:solidFill>
                  <a:srgbClr val="00FFEB"/>
                </a:solidFill>
                <a:latin typeface="Cambria" panose="02040503050406030204" pitchFamily="18" charset="0"/>
              </a:rPr>
              <a:t>in heaven and in earth, in the seas and in all deep places</a:t>
            </a:r>
            <a:r>
              <a:rPr lang="en-SG" sz="2400" b="1" i="1" dirty="0">
                <a:solidFill>
                  <a:schemeClr val="bg1"/>
                </a:solidFill>
                <a:latin typeface="Cambria" panose="02040503050406030204" pitchFamily="18" charset="0"/>
              </a:rPr>
              <a:t>. </a:t>
            </a:r>
          </a:p>
          <a:p>
            <a:pPr algn="ctr"/>
            <a:r>
              <a:rPr lang="en-SG" sz="2400" b="1" dirty="0">
                <a:solidFill>
                  <a:schemeClr val="bg1"/>
                </a:solidFill>
                <a:latin typeface="Cambria" panose="02040503050406030204" pitchFamily="18" charset="0"/>
              </a:rPr>
              <a:t>PSALM 135:6</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9494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41582"/>
            <a:ext cx="12191980" cy="7048172"/>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1" u="sng" strike="noStrike" dirty="0">
                <a:solidFill>
                  <a:srgbClr val="00FF00"/>
                </a:solidFill>
                <a:effectLst/>
                <a:latin typeface="Cambria" panose="02040503050406030204" pitchFamily="18" charset="0"/>
              </a:rPr>
              <a:t>God the good Creator of all things, in His infinite power and wisdom, upholds, </a:t>
            </a:r>
            <a:r>
              <a:rPr lang="en-SG" sz="2400" b="1" i="1" u="wavyHeavy" strike="noStrike" dirty="0">
                <a:solidFill>
                  <a:srgbClr val="00FFEB"/>
                </a:solidFill>
                <a:effectLst/>
                <a:latin typeface="Cambria" panose="02040503050406030204" pitchFamily="18" charset="0"/>
              </a:rPr>
              <a:t>directs, disposes, and governs all</a:t>
            </a:r>
            <a:r>
              <a:rPr lang="en-SG" sz="2400" b="1" i="1" u="sng" strike="noStrike" dirty="0">
                <a:solidFill>
                  <a:srgbClr val="00FF00"/>
                </a:solidFill>
                <a:effectLst/>
                <a:latin typeface="Cambria" panose="02040503050406030204" pitchFamily="18" charset="0"/>
              </a:rPr>
              <a:t> creatures and things</a:t>
            </a:r>
            <a:r>
              <a:rPr lang="en-SG" sz="2400" b="1" i="0" u="none" strike="noStrike" dirty="0">
                <a:solidFill>
                  <a:schemeClr val="bg1"/>
                </a:solidFill>
                <a:effectLst/>
                <a:latin typeface="Cambria" panose="02040503050406030204" pitchFamily="18" charset="0"/>
              </a:rPr>
              <a:t>,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C8CD7B97-C954-4D44-AB05-135133747131}"/>
              </a:ext>
            </a:extLst>
          </p:cNvPr>
          <p:cNvSpPr/>
          <p:nvPr/>
        </p:nvSpPr>
        <p:spPr>
          <a:xfrm>
            <a:off x="257175" y="4385013"/>
            <a:ext cx="11787188" cy="1569660"/>
          </a:xfrm>
          <a:prstGeom prst="rect">
            <a:avLst/>
          </a:prstGeom>
        </p:spPr>
        <p:txBody>
          <a:bodyPr wrap="square">
            <a:spAutoFit/>
          </a:bodyPr>
          <a:lstStyle/>
          <a:p>
            <a:pPr algn="ctr"/>
            <a:r>
              <a:rPr lang="en-SG" sz="2400" b="1" i="1" dirty="0">
                <a:solidFill>
                  <a:schemeClr val="bg1"/>
                </a:solidFill>
                <a:latin typeface="Cambria" panose="02040503050406030204" pitchFamily="18" charset="0"/>
              </a:rPr>
              <a:t>Declaring the end from the beginning, and from ancient times things that are not yet done, saying, ‘My counsel shall stand, and </a:t>
            </a:r>
            <a:r>
              <a:rPr lang="en-SG" sz="2400" b="1" i="1" u="wavyHeavy" dirty="0">
                <a:solidFill>
                  <a:srgbClr val="00FFEB"/>
                </a:solidFill>
                <a:latin typeface="Cambria" panose="02040503050406030204" pitchFamily="18" charset="0"/>
              </a:rPr>
              <a:t>I will do all My pleasure</a:t>
            </a:r>
            <a:r>
              <a:rPr lang="en-SG" sz="2400" b="1" i="1" dirty="0">
                <a:solidFill>
                  <a:schemeClr val="bg1"/>
                </a:solidFill>
                <a:latin typeface="Cambria" panose="02040503050406030204" pitchFamily="18" charset="0"/>
              </a:rPr>
              <a:t>,’  . . .</a:t>
            </a:r>
            <a:r>
              <a:rPr lang="en-SG" sz="2400" b="1" i="1" baseline="30000"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Indeed I have spoken it; </a:t>
            </a:r>
            <a:r>
              <a:rPr lang="en-SG" sz="2400" b="1" i="1" u="wavyHeavy" dirty="0">
                <a:solidFill>
                  <a:srgbClr val="00FFEB"/>
                </a:solidFill>
                <a:latin typeface="Cambria" panose="02040503050406030204" pitchFamily="18" charset="0"/>
              </a:rPr>
              <a:t>I will also bring it to pass. I have purposed it; I will also do it</a:t>
            </a:r>
            <a:r>
              <a:rPr lang="en-SG" sz="2400" b="1" i="1" dirty="0">
                <a:solidFill>
                  <a:schemeClr val="bg1"/>
                </a:solidFill>
                <a:latin typeface="Cambria" panose="02040503050406030204" pitchFamily="18" charset="0"/>
              </a:rPr>
              <a:t>. </a:t>
            </a:r>
          </a:p>
          <a:p>
            <a:pPr algn="ctr"/>
            <a:r>
              <a:rPr lang="en-SG" sz="2400" b="1" dirty="0">
                <a:solidFill>
                  <a:schemeClr val="bg1"/>
                </a:solidFill>
                <a:latin typeface="Cambria" panose="02040503050406030204" pitchFamily="18" charset="0"/>
              </a:rPr>
              <a:t>ISAIAH 46:9-10</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7668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41582"/>
            <a:ext cx="12191980" cy="6991022"/>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1" u="sng" strike="noStrike" dirty="0">
                <a:solidFill>
                  <a:srgbClr val="00FF00"/>
                </a:solidFill>
                <a:effectLst/>
                <a:latin typeface="Cambria" panose="02040503050406030204" pitchFamily="18" charset="0"/>
              </a:rPr>
              <a:t>God the good Creator of all things, in His infinite power and wisdom, upholds, </a:t>
            </a:r>
            <a:r>
              <a:rPr lang="en-SG" sz="2400" b="1" i="1" u="wavyHeavy" strike="noStrike" dirty="0">
                <a:solidFill>
                  <a:srgbClr val="00FFEB"/>
                </a:solidFill>
                <a:effectLst/>
                <a:latin typeface="Cambria" panose="02040503050406030204" pitchFamily="18" charset="0"/>
              </a:rPr>
              <a:t>directs, disposes, and governs all</a:t>
            </a:r>
            <a:r>
              <a:rPr lang="en-SG" sz="2400" b="1" i="1" u="sng" strike="noStrike" dirty="0">
                <a:solidFill>
                  <a:srgbClr val="00FF00"/>
                </a:solidFill>
                <a:effectLst/>
                <a:latin typeface="Cambria" panose="02040503050406030204" pitchFamily="18" charset="0"/>
              </a:rPr>
              <a:t> creatures and things</a:t>
            </a:r>
            <a:r>
              <a:rPr lang="en-SG" sz="2400" b="1" i="0" u="none" strike="noStrike" dirty="0">
                <a:solidFill>
                  <a:schemeClr val="bg1"/>
                </a:solidFill>
                <a:effectLst/>
                <a:latin typeface="Cambria" panose="02040503050406030204" pitchFamily="18" charset="0"/>
              </a:rPr>
              <a:t>,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Essence</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C8CD7B97-C954-4D44-AB05-135133747131}"/>
              </a:ext>
            </a:extLst>
          </p:cNvPr>
          <p:cNvSpPr/>
          <p:nvPr/>
        </p:nvSpPr>
        <p:spPr>
          <a:xfrm>
            <a:off x="202406" y="4564941"/>
            <a:ext cx="11787188" cy="461665"/>
          </a:xfrm>
          <a:prstGeom prst="rect">
            <a:avLst/>
          </a:prstGeom>
        </p:spPr>
        <p:txBody>
          <a:bodyPr wrap="square">
            <a:spAutoFit/>
          </a:bodyPr>
          <a:lstStyle/>
          <a:p>
            <a:pPr algn="ctr"/>
            <a:r>
              <a:rPr lang="en-SG" sz="2400" b="1" dirty="0">
                <a:solidFill>
                  <a:schemeClr val="bg1"/>
                </a:solidFill>
                <a:latin typeface="Cambria" panose="02040503050406030204" pitchFamily="18" charset="0"/>
              </a:rPr>
              <a:t>ACTS 17:24-26</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4974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dirty="0">
                <a:solidFill>
                  <a:srgbClr val="00FF00"/>
                </a:solidFill>
                <a:latin typeface="APPLE CHANCERY" panose="03020702040506060504" pitchFamily="66" charset="-79"/>
                <a:cs typeface="APPLE CHANCERY" panose="03020702040506060504" pitchFamily="66" charset="-79"/>
              </a:rPr>
              <a:t> </a:t>
            </a:r>
            <a:r>
              <a:rPr lang="en-US" sz="3200" i="1" u="sng" dirty="0">
                <a:solidFill>
                  <a:srgbClr val="00FF00"/>
                </a:solidFill>
                <a:latin typeface="APPLE CHANCERY" panose="03020702040506060504" pitchFamily="66" charset="-79"/>
                <a:cs typeface="APPLE CHANCERY" panose="03020702040506060504" pitchFamily="66" charset="-79"/>
              </a:rPr>
              <a:t>Objects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35672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t>
            </a:r>
            <a:r>
              <a:rPr lang="en-SG" sz="2400" b="1" i="1" u="sng" strike="noStrike" dirty="0">
                <a:solidFill>
                  <a:srgbClr val="00FF00"/>
                </a:solidFill>
                <a:effectLst/>
                <a:latin typeface="Cambria" panose="02040503050406030204" pitchFamily="18" charset="0"/>
              </a:rPr>
              <a:t>all creatures and things, from the greatest even to the least</a:t>
            </a:r>
            <a:r>
              <a:rPr lang="en-SG" sz="2400" b="1" i="0" u="none" strike="noStrike" dirty="0">
                <a:solidFill>
                  <a:schemeClr val="bg1"/>
                </a:solidFill>
                <a:effectLst/>
                <a:latin typeface="Cambria" panose="02040503050406030204" pitchFamily="18" charset="0"/>
              </a:rPr>
              <a: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504" y="3669534"/>
            <a:ext cx="12191980"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Objects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Rectangle 7">
            <a:extLst>
              <a:ext uri="{FF2B5EF4-FFF2-40B4-BE49-F238E27FC236}">
                <a16:creationId xmlns:a16="http://schemas.microsoft.com/office/drawing/2014/main" id="{597D06FB-25BC-3E4F-9579-50DF99C9577A}"/>
              </a:ext>
            </a:extLst>
          </p:cNvPr>
          <p:cNvSpPr/>
          <p:nvPr/>
        </p:nvSpPr>
        <p:spPr>
          <a:xfrm>
            <a:off x="202406" y="4399137"/>
            <a:ext cx="11787188" cy="1938992"/>
          </a:xfrm>
          <a:prstGeom prst="rect">
            <a:avLst/>
          </a:prstGeom>
        </p:spPr>
        <p:txBody>
          <a:bodyPr wrap="square">
            <a:spAutoFit/>
          </a:bodyPr>
          <a:lstStyle/>
          <a:p>
            <a:pPr algn="ctr"/>
            <a:r>
              <a:rPr lang="en-SG" sz="2400" b="1" u="sng" dirty="0">
                <a:solidFill>
                  <a:schemeClr val="bg1"/>
                </a:solidFill>
                <a:latin typeface="Cambria" panose="02040503050406030204" pitchFamily="18" charset="0"/>
              </a:rPr>
              <a:t>Chapter 4 Para 1</a:t>
            </a:r>
          </a:p>
          <a:p>
            <a:pPr algn="ctr"/>
            <a:r>
              <a:rPr lang="en-SG" sz="2400" b="1" dirty="0">
                <a:solidFill>
                  <a:schemeClr val="bg1"/>
                </a:solidFill>
                <a:latin typeface="Cambria" panose="02040503050406030204" pitchFamily="18" charset="0"/>
              </a:rPr>
              <a:t>In the beginning it pleased God the Father, Son, and Holy Spirit, </a:t>
            </a:r>
          </a:p>
          <a:p>
            <a:pPr algn="ctr"/>
            <a:r>
              <a:rPr lang="en-SG" sz="2400" b="1" dirty="0">
                <a:solidFill>
                  <a:schemeClr val="bg1"/>
                </a:solidFill>
                <a:latin typeface="Cambria" panose="02040503050406030204" pitchFamily="18" charset="0"/>
              </a:rPr>
              <a:t>for the manifestation of the glory of his eternal power, wisdom, and goodness, </a:t>
            </a:r>
          </a:p>
          <a:p>
            <a:pPr algn="ctr"/>
            <a:r>
              <a:rPr lang="en-SG" sz="2400" b="1" dirty="0">
                <a:solidFill>
                  <a:schemeClr val="bg1"/>
                </a:solidFill>
                <a:latin typeface="Cambria" panose="02040503050406030204" pitchFamily="18" charset="0"/>
              </a:rPr>
              <a:t>to </a:t>
            </a:r>
            <a:r>
              <a:rPr lang="en-SG" sz="2400" b="1" i="1" u="sng" dirty="0">
                <a:solidFill>
                  <a:srgbClr val="00FF00"/>
                </a:solidFill>
                <a:latin typeface="Cambria" panose="02040503050406030204" pitchFamily="18" charset="0"/>
              </a:rPr>
              <a:t>create or make the world, and all things therein, </a:t>
            </a:r>
          </a:p>
          <a:p>
            <a:pPr algn="ctr"/>
            <a:r>
              <a:rPr lang="en-SG" sz="2400" b="1" i="1" u="sng" dirty="0">
                <a:solidFill>
                  <a:srgbClr val="00FF00"/>
                </a:solidFill>
                <a:latin typeface="Cambria" panose="02040503050406030204" pitchFamily="18" charset="0"/>
              </a:rPr>
              <a:t>whether visible or invisible</a:t>
            </a:r>
            <a:r>
              <a:rPr lang="en-SG" sz="2400" b="1" dirty="0">
                <a:solidFill>
                  <a:schemeClr val="bg1"/>
                </a:solidFill>
                <a:latin typeface="Cambria" panose="02040503050406030204" pitchFamily="18" charset="0"/>
              </a:rPr>
              <a:t>, in the space of six days, and all very good </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9241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t>
            </a:r>
            <a:r>
              <a:rPr lang="en-SG" sz="2400" b="1" i="1" u="sng" strike="noStrike" dirty="0">
                <a:solidFill>
                  <a:srgbClr val="00FF00"/>
                </a:solidFill>
                <a:effectLst/>
                <a:latin typeface="Cambria" panose="02040503050406030204" pitchFamily="18" charset="0"/>
              </a:rPr>
              <a:t>all creatures and things, from the greatest even to the least</a:t>
            </a:r>
            <a:r>
              <a:rPr lang="en-SG" sz="2400" b="1" i="0" u="none" strike="noStrike" dirty="0">
                <a:solidFill>
                  <a:schemeClr val="bg1"/>
                </a:solidFill>
                <a:effectLst/>
                <a:latin typeface="Cambria" panose="02040503050406030204" pitchFamily="18" charset="0"/>
              </a:rPr>
              <a: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506" y="3669534"/>
            <a:ext cx="12191981"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Objects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Rectangle 7">
            <a:extLst>
              <a:ext uri="{FF2B5EF4-FFF2-40B4-BE49-F238E27FC236}">
                <a16:creationId xmlns:a16="http://schemas.microsoft.com/office/drawing/2014/main" id="{597D06FB-25BC-3E4F-9579-50DF99C9577A}"/>
              </a:ext>
            </a:extLst>
          </p:cNvPr>
          <p:cNvSpPr/>
          <p:nvPr/>
        </p:nvSpPr>
        <p:spPr>
          <a:xfrm>
            <a:off x="509587" y="5423550"/>
            <a:ext cx="3982404" cy="461665"/>
          </a:xfrm>
          <a:prstGeom prst="rect">
            <a:avLst/>
          </a:prstGeom>
        </p:spPr>
        <p:txBody>
          <a:bodyPr wrap="square">
            <a:spAutoFit/>
          </a:bodyPr>
          <a:lstStyle/>
          <a:p>
            <a:pPr algn="ctr"/>
            <a:r>
              <a:rPr lang="en-SG" sz="2400" b="1" dirty="0">
                <a:solidFill>
                  <a:schemeClr val="bg1"/>
                </a:solidFill>
                <a:latin typeface="Cambria" panose="02040503050406030204" pitchFamily="18" charset="0"/>
              </a:rPr>
              <a:t>JOB 12:13-25</a:t>
            </a:r>
            <a:endParaRPr lang="en-US" sz="2400" b="1" dirty="0">
              <a:solidFill>
                <a:schemeClr val="bg1"/>
              </a:solidFill>
              <a:latin typeface="Cambria" panose="02040503050406030204" pitchFamily="18" charset="0"/>
            </a:endParaRPr>
          </a:p>
        </p:txBody>
      </p:sp>
      <p:sp>
        <p:nvSpPr>
          <p:cNvPr id="11" name="Rectangle 10">
            <a:extLst>
              <a:ext uri="{FF2B5EF4-FFF2-40B4-BE49-F238E27FC236}">
                <a16:creationId xmlns:a16="http://schemas.microsoft.com/office/drawing/2014/main" id="{9F8C9C30-FF00-CE4E-B5D7-A81A48C37A13}"/>
              </a:ext>
            </a:extLst>
          </p:cNvPr>
          <p:cNvSpPr/>
          <p:nvPr/>
        </p:nvSpPr>
        <p:spPr>
          <a:xfrm>
            <a:off x="3701415" y="5462790"/>
            <a:ext cx="4421505" cy="461665"/>
          </a:xfrm>
          <a:prstGeom prst="rect">
            <a:avLst/>
          </a:prstGeom>
        </p:spPr>
        <p:txBody>
          <a:bodyPr wrap="square">
            <a:spAutoFit/>
          </a:bodyPr>
          <a:lstStyle/>
          <a:p>
            <a:pPr algn="ctr"/>
            <a:r>
              <a:rPr lang="en-SG" sz="2400" b="1" dirty="0">
                <a:solidFill>
                  <a:schemeClr val="bg1"/>
                </a:solidFill>
                <a:latin typeface="Cambria" panose="02040503050406030204" pitchFamily="18" charset="0"/>
              </a:rPr>
              <a:t>PROVERBS 21:1</a:t>
            </a:r>
            <a:endParaRPr lang="en-US" sz="2400" b="1" dirty="0">
              <a:solidFill>
                <a:schemeClr val="bg1"/>
              </a:solidFill>
              <a:latin typeface="Cambria" panose="02040503050406030204" pitchFamily="18" charset="0"/>
            </a:endParaRPr>
          </a:p>
        </p:txBody>
      </p:sp>
      <p:sp>
        <p:nvSpPr>
          <p:cNvPr id="12" name="Rectangle 11">
            <a:extLst>
              <a:ext uri="{FF2B5EF4-FFF2-40B4-BE49-F238E27FC236}">
                <a16:creationId xmlns:a16="http://schemas.microsoft.com/office/drawing/2014/main" id="{C499F30F-7781-284C-94BC-AAB6CBACB85B}"/>
              </a:ext>
            </a:extLst>
          </p:cNvPr>
          <p:cNvSpPr/>
          <p:nvPr/>
        </p:nvSpPr>
        <p:spPr>
          <a:xfrm>
            <a:off x="7482840" y="5502030"/>
            <a:ext cx="4199573" cy="461665"/>
          </a:xfrm>
          <a:prstGeom prst="rect">
            <a:avLst/>
          </a:prstGeom>
        </p:spPr>
        <p:txBody>
          <a:bodyPr wrap="square">
            <a:spAutoFit/>
          </a:bodyPr>
          <a:lstStyle/>
          <a:p>
            <a:pPr algn="ctr"/>
            <a:r>
              <a:rPr lang="en-SG" sz="2400" b="1" dirty="0">
                <a:solidFill>
                  <a:schemeClr val="bg1"/>
                </a:solidFill>
                <a:latin typeface="Cambria" panose="02040503050406030204" pitchFamily="18" charset="0"/>
              </a:rPr>
              <a:t>MATTHEW 10:29-31</a:t>
            </a:r>
            <a:endParaRPr lang="en-US" sz="2400" b="1" dirty="0">
              <a:solidFill>
                <a:schemeClr val="bg1"/>
              </a:solidFill>
              <a:latin typeface="Cambria" panose="02040503050406030204" pitchFamily="18" charset="0"/>
            </a:endParaRPr>
          </a:p>
        </p:txBody>
      </p:sp>
      <p:sp>
        <p:nvSpPr>
          <p:cNvPr id="9" name="Rectangle 8">
            <a:extLst>
              <a:ext uri="{FF2B5EF4-FFF2-40B4-BE49-F238E27FC236}">
                <a16:creationId xmlns:a16="http://schemas.microsoft.com/office/drawing/2014/main" id="{7A8BBB9E-D6E5-B24C-8B88-7B9F3789B17E}"/>
              </a:ext>
            </a:extLst>
          </p:cNvPr>
          <p:cNvSpPr/>
          <p:nvPr/>
        </p:nvSpPr>
        <p:spPr>
          <a:xfrm>
            <a:off x="-104775" y="4260817"/>
            <a:ext cx="11787188" cy="830997"/>
          </a:xfrm>
          <a:prstGeom prst="rect">
            <a:avLst/>
          </a:prstGeom>
        </p:spPr>
        <p:txBody>
          <a:bodyPr wrap="square">
            <a:spAutoFit/>
          </a:bodyPr>
          <a:lstStyle/>
          <a:p>
            <a:pPr algn="ctr"/>
            <a:r>
              <a:rPr lang="en-SG" sz="2400" b="1" dirty="0">
                <a:solidFill>
                  <a:schemeClr val="bg1"/>
                </a:solidFill>
                <a:latin typeface="Cambria" panose="02040503050406030204" pitchFamily="18" charset="0"/>
              </a:rPr>
              <a:t>HEBREWS 1:14</a:t>
            </a:r>
          </a:p>
          <a:p>
            <a:pPr algn="ctr"/>
            <a:r>
              <a:rPr lang="en-SG" sz="2400" b="1" dirty="0">
                <a:solidFill>
                  <a:schemeClr val="bg1"/>
                </a:solidFill>
                <a:latin typeface="Cambria" panose="02040503050406030204" pitchFamily="18" charset="0"/>
              </a:rPr>
              <a:t>JOB 1:12</a:t>
            </a:r>
          </a:p>
        </p:txBody>
      </p:sp>
    </p:spTree>
    <p:extLst>
      <p:ext uri="{BB962C8B-B14F-4D97-AF65-F5344CB8AC3E}">
        <p14:creationId xmlns:p14="http://schemas.microsoft.com/office/powerpoint/2010/main" val="6757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Goal</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13773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all creatures and things, from the greatest even to the least, by His most wise and holy providence, </a:t>
            </a:r>
            <a:r>
              <a:rPr lang="en-SG" sz="2400" b="1" i="1" u="sng" strike="noStrike" dirty="0">
                <a:solidFill>
                  <a:srgbClr val="00FF00"/>
                </a:solidFill>
                <a:effectLst/>
                <a:latin typeface="Cambria" panose="02040503050406030204" pitchFamily="18" charset="0"/>
              </a:rPr>
              <a:t>to the end for the which they were created, according unto his infallible foreknowledge, and the free and immutable counsel of His own will; </a:t>
            </a:r>
            <a:r>
              <a:rPr lang="en-SG" sz="2400" b="1" i="1" u="dbl" strike="noStrike" dirty="0">
                <a:solidFill>
                  <a:srgbClr val="00FF00"/>
                </a:solidFill>
                <a:effectLst/>
                <a:latin typeface="Cambria" panose="02040503050406030204" pitchFamily="18" charset="0"/>
              </a:rPr>
              <a:t>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8623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Goal</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Oval 1">
            <a:extLst>
              <a:ext uri="{FF2B5EF4-FFF2-40B4-BE49-F238E27FC236}">
                <a16:creationId xmlns:a16="http://schemas.microsoft.com/office/drawing/2014/main" id="{5B28DEEC-88FF-7343-8189-8815C770B43E}"/>
              </a:ext>
            </a:extLst>
          </p:cNvPr>
          <p:cNvSpPr/>
          <p:nvPr/>
        </p:nvSpPr>
        <p:spPr>
          <a:xfrm>
            <a:off x="514350" y="4486275"/>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Who</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Is</a:t>
            </a:r>
          </a:p>
        </p:txBody>
      </p:sp>
      <p:sp>
        <p:nvSpPr>
          <p:cNvPr id="8" name="Oval 7">
            <a:extLst>
              <a:ext uri="{FF2B5EF4-FFF2-40B4-BE49-F238E27FC236}">
                <a16:creationId xmlns:a16="http://schemas.microsoft.com/office/drawing/2014/main" id="{E313840C-58F8-3C4A-898E-E082505E672C}"/>
              </a:ext>
            </a:extLst>
          </p:cNvPr>
          <p:cNvSpPr/>
          <p:nvPr/>
        </p:nvSpPr>
        <p:spPr>
          <a:xfrm>
            <a:off x="3438525" y="4486274"/>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9" name="Oval 8">
            <a:extLst>
              <a:ext uri="{FF2B5EF4-FFF2-40B4-BE49-F238E27FC236}">
                <a16:creationId xmlns:a16="http://schemas.microsoft.com/office/drawing/2014/main" id="{451A09BF-2203-8B4F-9508-E36F93DD6D78}"/>
              </a:ext>
            </a:extLst>
          </p:cNvPr>
          <p:cNvSpPr/>
          <p:nvPr/>
        </p:nvSpPr>
        <p:spPr>
          <a:xfrm>
            <a:off x="6562725" y="4443411"/>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Creates</a:t>
            </a:r>
          </a:p>
        </p:txBody>
      </p:sp>
      <p:sp>
        <p:nvSpPr>
          <p:cNvPr id="11" name="Oval 10">
            <a:extLst>
              <a:ext uri="{FF2B5EF4-FFF2-40B4-BE49-F238E27FC236}">
                <a16:creationId xmlns:a16="http://schemas.microsoft.com/office/drawing/2014/main" id="{9D78CE34-3977-3145-AB82-FB305AF11BB6}"/>
              </a:ext>
            </a:extLst>
          </p:cNvPr>
          <p:cNvSpPr/>
          <p:nvPr/>
        </p:nvSpPr>
        <p:spPr>
          <a:xfrm>
            <a:off x="9555194" y="4443410"/>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cxnSp>
        <p:nvCxnSpPr>
          <p:cNvPr id="4" name="Straight Arrow Connector 3">
            <a:extLst>
              <a:ext uri="{FF2B5EF4-FFF2-40B4-BE49-F238E27FC236}">
                <a16:creationId xmlns:a16="http://schemas.microsoft.com/office/drawing/2014/main" id="{9C812089-9CDC-6A47-BEE8-C4D5AD56F691}"/>
              </a:ext>
            </a:extLst>
          </p:cNvPr>
          <p:cNvCxnSpPr/>
          <p:nvPr/>
        </p:nvCxnSpPr>
        <p:spPr>
          <a:xfrm>
            <a:off x="2700336" y="547331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FF2E04D-4305-B047-8B24-DD272DCEE04D}"/>
              </a:ext>
            </a:extLst>
          </p:cNvPr>
          <p:cNvCxnSpPr/>
          <p:nvPr/>
        </p:nvCxnSpPr>
        <p:spPr>
          <a:xfrm>
            <a:off x="5733764"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3F6E42-BB0D-C04B-A902-719E3F087993}"/>
              </a:ext>
            </a:extLst>
          </p:cNvPr>
          <p:cNvCxnSpPr/>
          <p:nvPr/>
        </p:nvCxnSpPr>
        <p:spPr>
          <a:xfrm>
            <a:off x="8810623"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0"/>
                            </p:stCondLst>
                            <p:childTnLst>
                              <p:par>
                                <p:cTn id="21" presetID="18" presetClass="entr" presetSubtype="3"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500"/>
                            </p:stCondLst>
                            <p:childTnLst>
                              <p:par>
                                <p:cTn id="25" presetID="18" presetClass="entr" presetSubtype="3"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upRight)">
                                      <p:cBhvr>
                                        <p:cTn id="27" dur="500"/>
                                        <p:tgtEl>
                                          <p:spTgt spid="12"/>
                                        </p:tgtEl>
                                      </p:cBhvr>
                                    </p:animEffect>
                                  </p:childTnLst>
                                </p:cTn>
                              </p:par>
                            </p:childTnLst>
                          </p:cTn>
                        </p:par>
                        <p:par>
                          <p:cTn id="28" fill="hold">
                            <p:stCondLst>
                              <p:cond delay="6000"/>
                            </p:stCondLst>
                            <p:childTnLst>
                              <p:par>
                                <p:cTn id="29" presetID="18" presetClass="entr" presetSubtype="3"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ED4C57-24FE-1F41-9624-52291797392B}"/>
              </a:ext>
            </a:extLst>
          </p:cNvPr>
          <p:cNvSpPr/>
          <p:nvPr/>
        </p:nvSpPr>
        <p:spPr>
          <a:xfrm>
            <a:off x="233363" y="514253"/>
            <a:ext cx="11739562" cy="1200329"/>
          </a:xfrm>
          <a:prstGeom prst="rect">
            <a:avLst/>
          </a:prstGeom>
        </p:spPr>
        <p:txBody>
          <a:bodyPr wrap="square">
            <a:spAutoFit/>
          </a:bodyPr>
          <a:lstStyle/>
          <a:p>
            <a:pPr algn="just" fontAlgn="base"/>
            <a:r>
              <a:rPr lang="en-SG" sz="2400" b="1" i="0" u="none" strike="noStrike" dirty="0">
                <a:solidFill>
                  <a:srgbClr val="404040"/>
                </a:solidFill>
                <a:effectLst/>
                <a:latin typeface="Cambria" panose="02040503050406030204" pitchFamily="18" charset="0"/>
              </a:rPr>
              <a:t>Q10. What are the decrees of God?</a:t>
            </a:r>
          </a:p>
          <a:p>
            <a:pPr algn="just" fontAlgn="base"/>
            <a:r>
              <a:rPr lang="en-SG" sz="2400" b="0" i="1" u="none" strike="noStrike" dirty="0">
                <a:solidFill>
                  <a:srgbClr val="404040"/>
                </a:solidFill>
                <a:effectLst/>
                <a:latin typeface="Cambria" panose="02040503050406030204" pitchFamily="18" charset="0"/>
              </a:rPr>
              <a:t>The decrees of God are His eternal purpose according to the counsel of His will, whereby, for His own glory, He hath foreordained whatsoever comes to pass.</a:t>
            </a:r>
          </a:p>
        </p:txBody>
      </p:sp>
      <p:sp>
        <p:nvSpPr>
          <p:cNvPr id="7" name="TextBox 6">
            <a:extLst>
              <a:ext uri="{FF2B5EF4-FFF2-40B4-BE49-F238E27FC236}">
                <a16:creationId xmlns:a16="http://schemas.microsoft.com/office/drawing/2014/main" id="{BC075169-900B-E94D-A48B-2A3F2659A3AA}"/>
              </a:ext>
            </a:extLst>
          </p:cNvPr>
          <p:cNvSpPr txBox="1"/>
          <p:nvPr/>
        </p:nvSpPr>
        <p:spPr>
          <a:xfrm>
            <a:off x="0" y="0"/>
            <a:ext cx="12192000" cy="523220"/>
          </a:xfrm>
          <a:prstGeom prst="rect">
            <a:avLst/>
          </a:prstGeom>
          <a:noFill/>
        </p:spPr>
        <p:txBody>
          <a:bodyPr wrap="square" rtlCol="0">
            <a:spAutoFit/>
          </a:bodyPr>
          <a:lstStyle/>
          <a:p>
            <a:pPr algn="ctr"/>
            <a:r>
              <a:rPr lang="en-US" sz="2800" b="1" dirty="0">
                <a:latin typeface="Cambria" panose="02040503050406030204" pitchFamily="18" charset="0"/>
              </a:rPr>
              <a:t>Baptist Catechism (1695)</a:t>
            </a:r>
          </a:p>
        </p:txBody>
      </p:sp>
    </p:spTree>
    <p:extLst>
      <p:ext uri="{BB962C8B-B14F-4D97-AF65-F5344CB8AC3E}">
        <p14:creationId xmlns:p14="http://schemas.microsoft.com/office/powerpoint/2010/main" val="21563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ED4C57-24FE-1F41-9624-52291797392B}"/>
              </a:ext>
            </a:extLst>
          </p:cNvPr>
          <p:cNvSpPr/>
          <p:nvPr/>
        </p:nvSpPr>
        <p:spPr>
          <a:xfrm>
            <a:off x="233363" y="514253"/>
            <a:ext cx="11739562" cy="1200329"/>
          </a:xfrm>
          <a:prstGeom prst="rect">
            <a:avLst/>
          </a:prstGeom>
        </p:spPr>
        <p:txBody>
          <a:bodyPr wrap="square">
            <a:spAutoFit/>
          </a:bodyPr>
          <a:lstStyle/>
          <a:p>
            <a:pPr algn="just" fontAlgn="base"/>
            <a:r>
              <a:rPr lang="en-SG" sz="2400" b="1" i="0" u="none" strike="noStrike" dirty="0">
                <a:solidFill>
                  <a:srgbClr val="404040"/>
                </a:solidFill>
                <a:effectLst/>
                <a:latin typeface="Cambria" panose="02040503050406030204" pitchFamily="18" charset="0"/>
              </a:rPr>
              <a:t>Q10. What are the decrees of God?</a:t>
            </a:r>
          </a:p>
          <a:p>
            <a:pPr algn="just" fontAlgn="base"/>
            <a:r>
              <a:rPr lang="en-SG" sz="2400" b="0" i="1" u="sng" strike="noStrike" dirty="0">
                <a:solidFill>
                  <a:srgbClr val="404040"/>
                </a:solidFill>
                <a:effectLst/>
                <a:latin typeface="Cambria" panose="02040503050406030204" pitchFamily="18" charset="0"/>
              </a:rPr>
              <a:t>The decrees of God</a:t>
            </a:r>
            <a:r>
              <a:rPr lang="en-SG" sz="2400" b="0" i="1" strike="noStrike" dirty="0">
                <a:solidFill>
                  <a:srgbClr val="404040"/>
                </a:solidFill>
                <a:effectLst/>
                <a:latin typeface="Cambria" panose="02040503050406030204" pitchFamily="18" charset="0"/>
              </a:rPr>
              <a:t> </a:t>
            </a:r>
            <a:r>
              <a:rPr lang="en-SG" sz="2400" b="0" i="1" u="none" strike="noStrike" dirty="0">
                <a:solidFill>
                  <a:srgbClr val="404040"/>
                </a:solidFill>
                <a:effectLst/>
                <a:latin typeface="Cambria" panose="02040503050406030204" pitchFamily="18" charset="0"/>
              </a:rPr>
              <a:t>are His eternal purpose according to the counsel of His will, whereby, for His own glory, He hath foreordained </a:t>
            </a:r>
            <a:r>
              <a:rPr lang="en-SG" sz="2400" b="0" i="1" u="sng" strike="noStrike" dirty="0">
                <a:solidFill>
                  <a:srgbClr val="404040"/>
                </a:solidFill>
                <a:effectLst/>
                <a:latin typeface="Cambria" panose="02040503050406030204" pitchFamily="18" charset="0"/>
              </a:rPr>
              <a:t>whatsoever comes to pass</a:t>
            </a:r>
            <a:r>
              <a:rPr lang="en-SG" sz="2400" b="0" i="1" u="none" strike="noStrike" dirty="0">
                <a:solidFill>
                  <a:srgbClr val="404040"/>
                </a:solidFill>
                <a:effectLst/>
                <a:latin typeface="Cambria" panose="02040503050406030204" pitchFamily="18" charset="0"/>
              </a:rPr>
              <a:t>.</a:t>
            </a:r>
          </a:p>
        </p:txBody>
      </p:sp>
      <p:sp>
        <p:nvSpPr>
          <p:cNvPr id="7" name="TextBox 6">
            <a:extLst>
              <a:ext uri="{FF2B5EF4-FFF2-40B4-BE49-F238E27FC236}">
                <a16:creationId xmlns:a16="http://schemas.microsoft.com/office/drawing/2014/main" id="{BC075169-900B-E94D-A48B-2A3F2659A3AA}"/>
              </a:ext>
            </a:extLst>
          </p:cNvPr>
          <p:cNvSpPr txBox="1"/>
          <p:nvPr/>
        </p:nvSpPr>
        <p:spPr>
          <a:xfrm>
            <a:off x="0" y="0"/>
            <a:ext cx="12192000" cy="523220"/>
          </a:xfrm>
          <a:prstGeom prst="rect">
            <a:avLst/>
          </a:prstGeom>
          <a:noFill/>
        </p:spPr>
        <p:txBody>
          <a:bodyPr wrap="square" rtlCol="0">
            <a:spAutoFit/>
          </a:bodyPr>
          <a:lstStyle/>
          <a:p>
            <a:pPr algn="ctr"/>
            <a:r>
              <a:rPr lang="en-US" sz="2800" b="1" dirty="0">
                <a:latin typeface="Cambria" panose="02040503050406030204" pitchFamily="18" charset="0"/>
              </a:rPr>
              <a:t>Baptist Catechism (1695)</a:t>
            </a:r>
          </a:p>
        </p:txBody>
      </p:sp>
      <p:sp>
        <p:nvSpPr>
          <p:cNvPr id="8" name="Rectangle 7">
            <a:extLst>
              <a:ext uri="{FF2B5EF4-FFF2-40B4-BE49-F238E27FC236}">
                <a16:creationId xmlns:a16="http://schemas.microsoft.com/office/drawing/2014/main" id="{E3FB214F-5B9D-3C4E-BBF1-A897906F0D21}"/>
              </a:ext>
            </a:extLst>
          </p:cNvPr>
          <p:cNvSpPr/>
          <p:nvPr/>
        </p:nvSpPr>
        <p:spPr>
          <a:xfrm>
            <a:off x="226219" y="1943042"/>
            <a:ext cx="11739562" cy="830997"/>
          </a:xfrm>
          <a:prstGeom prst="rect">
            <a:avLst/>
          </a:prstGeom>
        </p:spPr>
        <p:txBody>
          <a:bodyPr wrap="square">
            <a:spAutoFit/>
          </a:bodyPr>
          <a:lstStyle/>
          <a:p>
            <a:pPr algn="just" fontAlgn="base"/>
            <a:r>
              <a:rPr lang="en-SG" sz="2400" b="1" dirty="0">
                <a:latin typeface="Cambria" panose="02040503050406030204" pitchFamily="18" charset="0"/>
              </a:rPr>
              <a:t>Q11. How doth God execute His decrees?</a:t>
            </a:r>
          </a:p>
          <a:p>
            <a:pPr algn="just" fontAlgn="base"/>
            <a:r>
              <a:rPr lang="en-SG" sz="2400" i="1" dirty="0">
                <a:latin typeface="Cambria" panose="02040503050406030204" pitchFamily="18" charset="0"/>
              </a:rPr>
              <a:t>God </a:t>
            </a:r>
            <a:r>
              <a:rPr lang="en-SG" sz="2400" i="1" dirty="0" err="1">
                <a:latin typeface="Cambria" panose="02040503050406030204" pitchFamily="18" charset="0"/>
              </a:rPr>
              <a:t>executeth</a:t>
            </a:r>
            <a:r>
              <a:rPr lang="en-SG" sz="2400" i="1" dirty="0">
                <a:latin typeface="Cambria" panose="02040503050406030204" pitchFamily="18" charset="0"/>
              </a:rPr>
              <a:t> His decrees in the works of creation and </a:t>
            </a:r>
            <a:r>
              <a:rPr lang="en-SG" sz="2400" i="1" u="sng" dirty="0">
                <a:latin typeface="Cambria" panose="02040503050406030204" pitchFamily="18" charset="0"/>
              </a:rPr>
              <a:t>providence</a:t>
            </a:r>
            <a:r>
              <a:rPr lang="en-SG" sz="2400" i="1" dirty="0">
                <a:latin typeface="Cambria" panose="02040503050406030204" pitchFamily="18" charset="0"/>
              </a:rPr>
              <a:t>.</a:t>
            </a:r>
          </a:p>
        </p:txBody>
      </p:sp>
      <p:sp>
        <p:nvSpPr>
          <p:cNvPr id="9" name="Rectangle 8">
            <a:extLst>
              <a:ext uri="{FF2B5EF4-FFF2-40B4-BE49-F238E27FC236}">
                <a16:creationId xmlns:a16="http://schemas.microsoft.com/office/drawing/2014/main" id="{7DF5BFDC-9B86-C240-967C-0D0560A15E46}"/>
              </a:ext>
            </a:extLst>
          </p:cNvPr>
          <p:cNvSpPr/>
          <p:nvPr/>
        </p:nvSpPr>
        <p:spPr>
          <a:xfrm>
            <a:off x="233363" y="3000372"/>
            <a:ext cx="11732418" cy="1200329"/>
          </a:xfrm>
          <a:prstGeom prst="rect">
            <a:avLst/>
          </a:prstGeom>
        </p:spPr>
        <p:txBody>
          <a:bodyPr wrap="square">
            <a:spAutoFit/>
          </a:bodyPr>
          <a:lstStyle/>
          <a:p>
            <a:pPr algn="just" fontAlgn="base"/>
            <a:r>
              <a:rPr lang="en-SG" sz="2400" b="1" i="0" u="none" strike="noStrike" dirty="0">
                <a:solidFill>
                  <a:srgbClr val="404040"/>
                </a:solidFill>
                <a:effectLst/>
                <a:latin typeface="Cambria" panose="02040503050406030204" pitchFamily="18" charset="0"/>
              </a:rPr>
              <a:t>Q14. What are God's works of providence?</a:t>
            </a:r>
          </a:p>
          <a:p>
            <a:pPr algn="just" fontAlgn="base"/>
            <a:r>
              <a:rPr lang="en-SG" sz="2400" b="0" i="1" u="none" strike="noStrike" dirty="0">
                <a:solidFill>
                  <a:srgbClr val="404040"/>
                </a:solidFill>
                <a:effectLst/>
                <a:latin typeface="Cambria" panose="02040503050406030204" pitchFamily="18" charset="0"/>
              </a:rPr>
              <a:t>God's works of providence are His most holy, wise, and powerful preserving and governing all His creatures, and all their actions.</a:t>
            </a:r>
          </a:p>
        </p:txBody>
      </p:sp>
      <p:sp>
        <p:nvSpPr>
          <p:cNvPr id="2" name="Rectangle 1">
            <a:extLst>
              <a:ext uri="{FF2B5EF4-FFF2-40B4-BE49-F238E27FC236}">
                <a16:creationId xmlns:a16="http://schemas.microsoft.com/office/drawing/2014/main" id="{F684DA0F-5C7D-524D-95C4-E66EDEE5C213}"/>
              </a:ext>
            </a:extLst>
          </p:cNvPr>
          <p:cNvSpPr/>
          <p:nvPr/>
        </p:nvSpPr>
        <p:spPr>
          <a:xfrm>
            <a:off x="233363" y="4474302"/>
            <a:ext cx="11732418" cy="1938992"/>
          </a:xfrm>
          <a:prstGeom prst="rect">
            <a:avLst/>
          </a:prstGeom>
        </p:spPr>
        <p:txBody>
          <a:bodyPr wrap="square">
            <a:spAutoFit/>
          </a:bodyPr>
          <a:lstStyle/>
          <a:p>
            <a:pPr algn="just" fontAlgn="base"/>
            <a:r>
              <a:rPr lang="en-SG" sz="2400" b="1" i="0" u="none" strike="noStrike" dirty="0">
                <a:solidFill>
                  <a:srgbClr val="404040"/>
                </a:solidFill>
                <a:effectLst/>
                <a:latin typeface="Cambria" panose="02040503050406030204" pitchFamily="18" charset="0"/>
              </a:rPr>
              <a:t>Q15. What special act of providence did God exercise towards man in the estate wherein he was created?</a:t>
            </a:r>
          </a:p>
          <a:p>
            <a:pPr algn="just" fontAlgn="base"/>
            <a:r>
              <a:rPr lang="en-SG" sz="2400" b="0" i="1" u="none" strike="noStrike" dirty="0">
                <a:solidFill>
                  <a:srgbClr val="404040"/>
                </a:solidFill>
                <a:effectLst/>
                <a:latin typeface="Cambria" panose="02040503050406030204" pitchFamily="18" charset="0"/>
              </a:rPr>
              <a:t>When God had created man, He entered into a covenant of life with him upon condition of perfect obedience: forbidding him to eat of the tree of the knowledge of good and evil, upon pain of death</a:t>
            </a:r>
            <a:r>
              <a:rPr lang="en-SG" sz="2400" b="0" i="0" u="none" strike="noStrike" dirty="0">
                <a:solidFill>
                  <a:srgbClr val="404040"/>
                </a:solidFill>
                <a:effectLst/>
                <a:latin typeface="Cambria" panose="02040503050406030204" pitchFamily="18" charset="0"/>
              </a:rPr>
              <a:t>.</a:t>
            </a:r>
          </a:p>
        </p:txBody>
      </p:sp>
    </p:spTree>
    <p:extLst>
      <p:ext uri="{BB962C8B-B14F-4D97-AF65-F5344CB8AC3E}">
        <p14:creationId xmlns:p14="http://schemas.microsoft.com/office/powerpoint/2010/main" val="4661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22860"/>
            <a:ext cx="12191980" cy="7078980"/>
          </a:xfrm>
          <a:prstGeom prst="rect">
            <a:avLst/>
          </a:prstGeom>
        </p:spPr>
      </p:pic>
      <p:pic>
        <p:nvPicPr>
          <p:cNvPr id="3" name="Picture 2" descr="Text&#10;&#10;Description automatically generated">
            <a:extLst>
              <a:ext uri="{FF2B5EF4-FFF2-40B4-BE49-F238E27FC236}">
                <a16:creationId xmlns:a16="http://schemas.microsoft.com/office/drawing/2014/main" id="{6FC2B453-0A65-8342-AEE6-265E428F545C}"/>
              </a:ext>
            </a:extLst>
          </p:cNvPr>
          <p:cNvPicPr>
            <a:picLocks noChangeAspect="1"/>
          </p:cNvPicPr>
          <p:nvPr/>
        </p:nvPicPr>
        <p:blipFill>
          <a:blip r:embed="rId3"/>
          <a:stretch>
            <a:fillRect/>
          </a:stretch>
        </p:blipFill>
        <p:spPr>
          <a:xfrm>
            <a:off x="8643494" y="1946449"/>
            <a:ext cx="3291331" cy="4671566"/>
          </a:xfrm>
          <a:prstGeom prst="rect">
            <a:avLst/>
          </a:prstGeom>
        </p:spPr>
      </p:pic>
      <p:sp>
        <p:nvSpPr>
          <p:cNvPr id="8" name="Rectangle 7">
            <a:extLst>
              <a:ext uri="{FF2B5EF4-FFF2-40B4-BE49-F238E27FC236}">
                <a16:creationId xmlns:a16="http://schemas.microsoft.com/office/drawing/2014/main" id="{E1FE7702-FF05-FA49-A903-11B91CAFFEA2}"/>
              </a:ext>
            </a:extLst>
          </p:cNvPr>
          <p:cNvSpPr/>
          <p:nvPr/>
        </p:nvSpPr>
        <p:spPr>
          <a:xfrm>
            <a:off x="257176" y="311914"/>
            <a:ext cx="8129164" cy="3970318"/>
          </a:xfrm>
          <a:prstGeom prst="rect">
            <a:avLst/>
          </a:prstGeom>
        </p:spPr>
        <p:txBody>
          <a:bodyPr wrap="square">
            <a:spAutoFit/>
          </a:bodyPr>
          <a:lstStyle/>
          <a:p>
            <a:pPr algn="just"/>
            <a:r>
              <a:rPr lang="en-SG" sz="2800" b="1" i="0" u="none" strike="noStrike" dirty="0">
                <a:solidFill>
                  <a:schemeClr val="bg1"/>
                </a:solidFill>
                <a:effectLst/>
                <a:latin typeface="Athelas" panose="02000503000000020003" pitchFamily="2" charset="77"/>
                <a:cs typeface="Baghdad" pitchFamily="2" charset="-78"/>
              </a:rPr>
              <a:t>… </a:t>
            </a:r>
            <a:r>
              <a:rPr lang="en-SG" sz="2800" b="1" i="0" u="none" strike="noStrike" dirty="0" err="1">
                <a:solidFill>
                  <a:schemeClr val="bg1"/>
                </a:solidFill>
                <a:effectLst/>
                <a:latin typeface="Athelas" panose="02000503000000020003" pitchFamily="2" charset="77"/>
                <a:cs typeface="Baghdad" pitchFamily="2" charset="-78"/>
              </a:rPr>
              <a:t>providentia</a:t>
            </a:r>
            <a:r>
              <a:rPr lang="en-SG" sz="2800" b="1" i="0" u="none" strike="noStrike" dirty="0">
                <a:solidFill>
                  <a:schemeClr val="bg1"/>
                </a:solidFill>
                <a:effectLst/>
                <a:latin typeface="Athelas" panose="02000503000000020003" pitchFamily="2" charset="77"/>
                <a:cs typeface="Baghdad" pitchFamily="2" charset="-78"/>
              </a:rPr>
              <a:t>: </a:t>
            </a:r>
            <a:r>
              <a:rPr lang="en-SG" sz="2800" b="1" i="1" u="none" strike="noStrike" dirty="0">
                <a:solidFill>
                  <a:schemeClr val="bg1"/>
                </a:solidFill>
                <a:effectLst/>
                <a:latin typeface="Athelas" panose="02000503000000020003" pitchFamily="2" charset="77"/>
                <a:cs typeface="Baghdad" pitchFamily="2" charset="-78"/>
              </a:rPr>
              <a:t>providence</a:t>
            </a:r>
          </a:p>
          <a:p>
            <a:pPr algn="just"/>
            <a:endParaRPr lang="en-SG" sz="2800" b="1" i="1" u="none" strike="noStrike" dirty="0">
              <a:solidFill>
                <a:schemeClr val="bg1"/>
              </a:solidFill>
              <a:effectLst/>
              <a:latin typeface="Athelas" panose="02000503000000020003" pitchFamily="2" charset="77"/>
              <a:cs typeface="Baghdad" pitchFamily="2" charset="-78"/>
            </a:endParaRPr>
          </a:p>
          <a:p>
            <a:pPr algn="just"/>
            <a:r>
              <a:rPr lang="en-SG" sz="2800" b="1" u="none" strike="noStrike" dirty="0">
                <a:solidFill>
                  <a:schemeClr val="bg1"/>
                </a:solidFill>
                <a:effectLst/>
                <a:latin typeface="Athelas" panose="02000503000000020003" pitchFamily="2" charset="77"/>
                <a:cs typeface="Baghdad" pitchFamily="2" charset="-78"/>
              </a:rPr>
              <a:t>the continuing act of divine power, subsequent to the act of creation, by means of which God </a:t>
            </a:r>
          </a:p>
          <a:p>
            <a:pPr algn="just"/>
            <a:endParaRPr lang="en-SG" sz="2800" b="1" dirty="0">
              <a:solidFill>
                <a:schemeClr val="bg1"/>
              </a:solidFill>
              <a:latin typeface="Athelas" panose="02000503000000020003" pitchFamily="2" charset="77"/>
              <a:cs typeface="Baghdad" pitchFamily="2" charset="-78"/>
            </a:endParaRPr>
          </a:p>
          <a:p>
            <a:pPr marL="514350" indent="-514350" algn="just">
              <a:buAutoNum type="romanLcParenBoth"/>
            </a:pPr>
            <a:r>
              <a:rPr lang="en-SG" sz="2800" b="1" u="none" strike="noStrike" dirty="0">
                <a:solidFill>
                  <a:schemeClr val="bg1"/>
                </a:solidFill>
                <a:effectLst/>
                <a:latin typeface="Athelas" panose="02000503000000020003" pitchFamily="2" charset="77"/>
                <a:cs typeface="Baghdad" pitchFamily="2" charset="-78"/>
              </a:rPr>
              <a:t>preserves all things in being, </a:t>
            </a:r>
          </a:p>
          <a:p>
            <a:pPr marL="514350" indent="-514350" algn="just">
              <a:buAutoNum type="romanLcParenBoth"/>
            </a:pPr>
            <a:r>
              <a:rPr lang="en-SG" sz="2800" b="1" u="none" strike="noStrike" dirty="0">
                <a:solidFill>
                  <a:schemeClr val="bg1"/>
                </a:solidFill>
                <a:effectLst/>
                <a:latin typeface="Athelas" panose="02000503000000020003" pitchFamily="2" charset="77"/>
                <a:cs typeface="Baghdad" pitchFamily="2" charset="-78"/>
              </a:rPr>
              <a:t>supports their actions, </a:t>
            </a:r>
          </a:p>
          <a:p>
            <a:pPr marL="514350" indent="-514350" algn="just">
              <a:buAutoNum type="romanLcParenBoth"/>
            </a:pPr>
            <a:r>
              <a:rPr lang="en-SG" sz="2800" b="1" u="none" strike="noStrike" dirty="0">
                <a:solidFill>
                  <a:schemeClr val="bg1"/>
                </a:solidFill>
                <a:effectLst/>
                <a:latin typeface="Athelas" panose="02000503000000020003" pitchFamily="2" charset="77"/>
                <a:cs typeface="Baghdad" pitchFamily="2" charset="-78"/>
              </a:rPr>
              <a:t>governs them according to his established order, </a:t>
            </a:r>
          </a:p>
          <a:p>
            <a:pPr marL="514350" indent="-514350" algn="just">
              <a:buAutoNum type="romanLcParenBoth"/>
            </a:pPr>
            <a:r>
              <a:rPr lang="en-SG" sz="2800" b="1" u="none" strike="noStrike" dirty="0">
                <a:solidFill>
                  <a:schemeClr val="bg1"/>
                </a:solidFill>
                <a:effectLst/>
                <a:latin typeface="Athelas" panose="02000503000000020003" pitchFamily="2" charset="77"/>
                <a:cs typeface="Baghdad" pitchFamily="2" charset="-78"/>
              </a:rPr>
              <a:t>and direct them toward their ordained ends</a:t>
            </a:r>
            <a:r>
              <a:rPr lang="en-SG" sz="2400" b="1" u="none" strike="noStrike" dirty="0">
                <a:solidFill>
                  <a:schemeClr val="bg1"/>
                </a:solidFill>
                <a:effectLst/>
                <a:latin typeface="Athelas" panose="02000503000000020003" pitchFamily="2" charset="77"/>
                <a:cs typeface="Baghdad" pitchFamily="2" charset="-78"/>
              </a:rPr>
              <a:t>.  </a:t>
            </a:r>
            <a:endParaRPr lang="en-SG" sz="2400" b="1" dirty="0">
              <a:solidFill>
                <a:srgbClr val="FFFF00"/>
              </a:solidFill>
              <a:latin typeface="Athelas" panose="02000503000000020003" pitchFamily="2" charset="77"/>
              <a:cs typeface="Baghdad" pitchFamily="2" charset="-78"/>
            </a:endParaRPr>
          </a:p>
        </p:txBody>
      </p:sp>
    </p:spTree>
    <p:extLst>
      <p:ext uri="{BB962C8B-B14F-4D97-AF65-F5344CB8AC3E}">
        <p14:creationId xmlns:p14="http://schemas.microsoft.com/office/powerpoint/2010/main" val="315205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ED4C57-24FE-1F41-9624-52291797392B}"/>
              </a:ext>
            </a:extLst>
          </p:cNvPr>
          <p:cNvSpPr/>
          <p:nvPr/>
        </p:nvSpPr>
        <p:spPr>
          <a:xfrm>
            <a:off x="233363" y="514253"/>
            <a:ext cx="11739562" cy="1200329"/>
          </a:xfrm>
          <a:prstGeom prst="rect">
            <a:avLst/>
          </a:prstGeom>
        </p:spPr>
        <p:txBody>
          <a:bodyPr wrap="square">
            <a:spAutoFit/>
          </a:bodyPr>
          <a:lstStyle/>
          <a:p>
            <a:pPr algn="just" fontAlgn="base"/>
            <a:r>
              <a:rPr lang="en-SG" sz="2400" b="1" i="0" u="none" strike="noStrike" dirty="0">
                <a:solidFill>
                  <a:srgbClr val="404040"/>
                </a:solidFill>
                <a:effectLst/>
                <a:latin typeface="Cambria" panose="02040503050406030204" pitchFamily="18" charset="0"/>
              </a:rPr>
              <a:t>Q10. What are the decrees of God?</a:t>
            </a:r>
          </a:p>
          <a:p>
            <a:pPr algn="just" fontAlgn="base"/>
            <a:r>
              <a:rPr lang="en-SG" sz="2400" b="0" i="1" u="sng" strike="noStrike" dirty="0">
                <a:solidFill>
                  <a:srgbClr val="404040"/>
                </a:solidFill>
                <a:effectLst/>
                <a:latin typeface="Cambria" panose="02040503050406030204" pitchFamily="18" charset="0"/>
              </a:rPr>
              <a:t>The decrees of God</a:t>
            </a:r>
            <a:r>
              <a:rPr lang="en-SG" sz="2400" b="0" i="1" strike="noStrike" dirty="0">
                <a:solidFill>
                  <a:srgbClr val="404040"/>
                </a:solidFill>
                <a:effectLst/>
                <a:latin typeface="Cambria" panose="02040503050406030204" pitchFamily="18" charset="0"/>
              </a:rPr>
              <a:t> </a:t>
            </a:r>
            <a:r>
              <a:rPr lang="en-SG" sz="2400" b="0" i="1" u="none" strike="noStrike" dirty="0">
                <a:solidFill>
                  <a:srgbClr val="404040"/>
                </a:solidFill>
                <a:effectLst/>
                <a:latin typeface="Cambria" panose="02040503050406030204" pitchFamily="18" charset="0"/>
              </a:rPr>
              <a:t>are His eternal purpose according to the counsel of His will, whereby, for His own glory, He hath foreordained </a:t>
            </a:r>
            <a:r>
              <a:rPr lang="en-SG" sz="2400" b="0" i="1" u="sng" strike="noStrike" dirty="0">
                <a:solidFill>
                  <a:srgbClr val="404040"/>
                </a:solidFill>
                <a:effectLst/>
                <a:latin typeface="Cambria" panose="02040503050406030204" pitchFamily="18" charset="0"/>
              </a:rPr>
              <a:t>whatsoever comes to pass</a:t>
            </a:r>
            <a:r>
              <a:rPr lang="en-SG" sz="2400" b="0" i="1" u="none" strike="noStrike" dirty="0">
                <a:solidFill>
                  <a:srgbClr val="404040"/>
                </a:solidFill>
                <a:effectLst/>
                <a:latin typeface="Cambria" panose="02040503050406030204" pitchFamily="18" charset="0"/>
              </a:rPr>
              <a:t>.</a:t>
            </a:r>
          </a:p>
        </p:txBody>
      </p:sp>
      <p:sp>
        <p:nvSpPr>
          <p:cNvPr id="7" name="TextBox 6">
            <a:extLst>
              <a:ext uri="{FF2B5EF4-FFF2-40B4-BE49-F238E27FC236}">
                <a16:creationId xmlns:a16="http://schemas.microsoft.com/office/drawing/2014/main" id="{BC075169-900B-E94D-A48B-2A3F2659A3AA}"/>
              </a:ext>
            </a:extLst>
          </p:cNvPr>
          <p:cNvSpPr txBox="1"/>
          <p:nvPr/>
        </p:nvSpPr>
        <p:spPr>
          <a:xfrm>
            <a:off x="0" y="0"/>
            <a:ext cx="12192000" cy="523220"/>
          </a:xfrm>
          <a:prstGeom prst="rect">
            <a:avLst/>
          </a:prstGeom>
          <a:noFill/>
        </p:spPr>
        <p:txBody>
          <a:bodyPr wrap="square" rtlCol="0">
            <a:spAutoFit/>
          </a:bodyPr>
          <a:lstStyle/>
          <a:p>
            <a:pPr algn="ctr"/>
            <a:r>
              <a:rPr lang="en-US" sz="2800" b="1" dirty="0">
                <a:latin typeface="Cambria" panose="02040503050406030204" pitchFamily="18" charset="0"/>
              </a:rPr>
              <a:t>Baptist Catechism (1695)</a:t>
            </a:r>
          </a:p>
        </p:txBody>
      </p:sp>
      <p:sp>
        <p:nvSpPr>
          <p:cNvPr id="8" name="Rectangle 7">
            <a:extLst>
              <a:ext uri="{FF2B5EF4-FFF2-40B4-BE49-F238E27FC236}">
                <a16:creationId xmlns:a16="http://schemas.microsoft.com/office/drawing/2014/main" id="{E3FB214F-5B9D-3C4E-BBF1-A897906F0D21}"/>
              </a:ext>
            </a:extLst>
          </p:cNvPr>
          <p:cNvSpPr/>
          <p:nvPr/>
        </p:nvSpPr>
        <p:spPr>
          <a:xfrm>
            <a:off x="226219" y="1943042"/>
            <a:ext cx="11739562" cy="830997"/>
          </a:xfrm>
          <a:prstGeom prst="rect">
            <a:avLst/>
          </a:prstGeom>
        </p:spPr>
        <p:txBody>
          <a:bodyPr wrap="square">
            <a:spAutoFit/>
          </a:bodyPr>
          <a:lstStyle/>
          <a:p>
            <a:pPr algn="just" fontAlgn="base"/>
            <a:r>
              <a:rPr lang="en-SG" sz="2400" b="1" dirty="0">
                <a:latin typeface="Cambria" panose="02040503050406030204" pitchFamily="18" charset="0"/>
              </a:rPr>
              <a:t>Q11. How doth God execute His decrees?</a:t>
            </a:r>
          </a:p>
          <a:p>
            <a:pPr algn="just" fontAlgn="base"/>
            <a:r>
              <a:rPr lang="en-SG" sz="2400" i="1" dirty="0">
                <a:latin typeface="Cambria" panose="02040503050406030204" pitchFamily="18" charset="0"/>
              </a:rPr>
              <a:t>God </a:t>
            </a:r>
            <a:r>
              <a:rPr lang="en-SG" sz="2400" i="1" dirty="0" err="1">
                <a:latin typeface="Cambria" panose="02040503050406030204" pitchFamily="18" charset="0"/>
              </a:rPr>
              <a:t>executeth</a:t>
            </a:r>
            <a:r>
              <a:rPr lang="en-SG" sz="2400" i="1" dirty="0">
                <a:latin typeface="Cambria" panose="02040503050406030204" pitchFamily="18" charset="0"/>
              </a:rPr>
              <a:t> His decrees in the works of creation and </a:t>
            </a:r>
            <a:r>
              <a:rPr lang="en-SG" sz="2400" i="1" u="sng" dirty="0">
                <a:latin typeface="Cambria" panose="02040503050406030204" pitchFamily="18" charset="0"/>
              </a:rPr>
              <a:t>providence</a:t>
            </a:r>
            <a:r>
              <a:rPr lang="en-SG" sz="2400" i="1" dirty="0">
                <a:latin typeface="Cambria" panose="02040503050406030204" pitchFamily="18" charset="0"/>
              </a:rPr>
              <a:t>.</a:t>
            </a:r>
          </a:p>
        </p:txBody>
      </p:sp>
      <p:sp>
        <p:nvSpPr>
          <p:cNvPr id="9" name="Rectangle 8">
            <a:extLst>
              <a:ext uri="{FF2B5EF4-FFF2-40B4-BE49-F238E27FC236}">
                <a16:creationId xmlns:a16="http://schemas.microsoft.com/office/drawing/2014/main" id="{7DF5BFDC-9B86-C240-967C-0D0560A15E46}"/>
              </a:ext>
            </a:extLst>
          </p:cNvPr>
          <p:cNvSpPr/>
          <p:nvPr/>
        </p:nvSpPr>
        <p:spPr>
          <a:xfrm>
            <a:off x="233363" y="3000372"/>
            <a:ext cx="11732418" cy="1200329"/>
          </a:xfrm>
          <a:prstGeom prst="rect">
            <a:avLst/>
          </a:prstGeom>
        </p:spPr>
        <p:txBody>
          <a:bodyPr wrap="square">
            <a:spAutoFit/>
          </a:bodyPr>
          <a:lstStyle/>
          <a:p>
            <a:pPr algn="just" fontAlgn="base"/>
            <a:r>
              <a:rPr lang="en-SG" sz="2400" b="1" i="0" u="none" strike="noStrike" dirty="0">
                <a:solidFill>
                  <a:srgbClr val="404040"/>
                </a:solidFill>
                <a:effectLst/>
                <a:latin typeface="Cambria" panose="02040503050406030204" pitchFamily="18" charset="0"/>
              </a:rPr>
              <a:t>Q14. What are God's works of providence?</a:t>
            </a:r>
          </a:p>
          <a:p>
            <a:pPr algn="just" fontAlgn="base"/>
            <a:r>
              <a:rPr lang="en-SG" sz="2400" b="0" i="1" u="none" strike="noStrike" dirty="0">
                <a:solidFill>
                  <a:srgbClr val="404040"/>
                </a:solidFill>
                <a:effectLst/>
                <a:latin typeface="Cambria" panose="02040503050406030204" pitchFamily="18" charset="0"/>
              </a:rPr>
              <a:t>God's works of providence are His most holy, wise, and powerful preserving and governing all His creatures, and all their actions.</a:t>
            </a:r>
          </a:p>
        </p:txBody>
      </p:sp>
      <p:sp>
        <p:nvSpPr>
          <p:cNvPr id="2" name="Rectangle 1">
            <a:extLst>
              <a:ext uri="{FF2B5EF4-FFF2-40B4-BE49-F238E27FC236}">
                <a16:creationId xmlns:a16="http://schemas.microsoft.com/office/drawing/2014/main" id="{F684DA0F-5C7D-524D-95C4-E66EDEE5C213}"/>
              </a:ext>
            </a:extLst>
          </p:cNvPr>
          <p:cNvSpPr/>
          <p:nvPr/>
        </p:nvSpPr>
        <p:spPr>
          <a:xfrm>
            <a:off x="233363" y="4474302"/>
            <a:ext cx="11732418" cy="1938992"/>
          </a:xfrm>
          <a:prstGeom prst="rect">
            <a:avLst/>
          </a:prstGeom>
        </p:spPr>
        <p:txBody>
          <a:bodyPr wrap="square">
            <a:spAutoFit/>
          </a:bodyPr>
          <a:lstStyle/>
          <a:p>
            <a:pPr algn="just" fontAlgn="base"/>
            <a:r>
              <a:rPr lang="en-SG" sz="2400" b="1" i="0" u="none" strike="noStrike" dirty="0">
                <a:solidFill>
                  <a:srgbClr val="404040"/>
                </a:solidFill>
                <a:effectLst/>
                <a:latin typeface="Cambria" panose="02040503050406030204" pitchFamily="18" charset="0"/>
              </a:rPr>
              <a:t>Q15. What </a:t>
            </a:r>
            <a:r>
              <a:rPr lang="en-SG" sz="2400" b="1" i="0" u="dbl" strike="noStrike" dirty="0">
                <a:solidFill>
                  <a:srgbClr val="FF0000"/>
                </a:solidFill>
                <a:effectLst/>
                <a:latin typeface="Cambria" panose="02040503050406030204" pitchFamily="18" charset="0"/>
              </a:rPr>
              <a:t>special act of providence</a:t>
            </a:r>
            <a:r>
              <a:rPr lang="en-SG" sz="2400" b="1" i="0" u="none" strike="noStrike" dirty="0">
                <a:solidFill>
                  <a:srgbClr val="404040"/>
                </a:solidFill>
                <a:effectLst/>
                <a:latin typeface="Cambria" panose="02040503050406030204" pitchFamily="18" charset="0"/>
              </a:rPr>
              <a:t> did God exercise towards man in the estate wherein he was created?</a:t>
            </a:r>
          </a:p>
          <a:p>
            <a:pPr algn="just" fontAlgn="base"/>
            <a:r>
              <a:rPr lang="en-SG" sz="2400" b="0" i="1" u="none" strike="noStrike" dirty="0">
                <a:solidFill>
                  <a:srgbClr val="404040"/>
                </a:solidFill>
                <a:effectLst/>
                <a:latin typeface="Cambria" panose="02040503050406030204" pitchFamily="18" charset="0"/>
              </a:rPr>
              <a:t>When God had created man, He entered into a covenant of life with him upon condition of perfect obedience: forbidding him to eat of the tree of the knowledge of good and evil, upon pain of death</a:t>
            </a:r>
            <a:r>
              <a:rPr lang="en-SG" sz="2400" b="0" i="0" u="none" strike="noStrike" dirty="0">
                <a:solidFill>
                  <a:srgbClr val="404040"/>
                </a:solidFill>
                <a:effectLst/>
                <a:latin typeface="Cambria" panose="02040503050406030204" pitchFamily="18" charset="0"/>
              </a:rPr>
              <a:t>.</a:t>
            </a:r>
          </a:p>
        </p:txBody>
      </p:sp>
    </p:spTree>
    <p:extLst>
      <p:ext uri="{BB962C8B-B14F-4D97-AF65-F5344CB8AC3E}">
        <p14:creationId xmlns:p14="http://schemas.microsoft.com/office/powerpoint/2010/main" val="181992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8" name="TextBox 7">
            <a:extLst>
              <a:ext uri="{FF2B5EF4-FFF2-40B4-BE49-F238E27FC236}">
                <a16:creationId xmlns:a16="http://schemas.microsoft.com/office/drawing/2014/main" id="{DD1FF677-7963-DD4C-BA6E-9C144CB961A2}"/>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Author</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20218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a:t>
            </a:r>
            <a:r>
              <a:rPr lang="en-SG" sz="2400" b="1" i="0" u="sng" strike="noStrike" dirty="0">
                <a:solidFill>
                  <a:srgbClr val="FFC000"/>
                </a:solidFill>
                <a:effectLst/>
                <a:latin typeface="Cambria" panose="02040503050406030204" pitchFamily="18" charset="0"/>
              </a:rPr>
              <a:t>good</a:t>
            </a:r>
            <a:r>
              <a:rPr lang="en-SG" sz="2400" b="1" i="0" u="none" strike="noStrike" dirty="0">
                <a:solidFill>
                  <a:schemeClr val="bg1"/>
                </a:solidFill>
                <a:effectLst/>
                <a:latin typeface="Cambria" panose="02040503050406030204" pitchFamily="18" charset="0"/>
              </a:rPr>
              <a:t>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a:t>
            </a:r>
            <a:r>
              <a:rPr lang="en-SG" sz="2400" b="1" i="0" u="sng" strike="noStrike" dirty="0">
                <a:solidFill>
                  <a:srgbClr val="FFC000"/>
                </a:solidFill>
                <a:effectLst/>
                <a:latin typeface="Cambria" panose="02040503050406030204" pitchFamily="18" charset="0"/>
              </a:rPr>
              <a:t>infinite goodness</a:t>
            </a:r>
            <a:r>
              <a:rPr lang="en-SG" sz="2400" b="1" i="0" u="none" strike="noStrike" dirty="0">
                <a:solidFill>
                  <a:schemeClr val="bg1"/>
                </a:solidFill>
                <a:effectLst/>
                <a:latin typeface="Cambria" panose="02040503050406030204" pitchFamily="18" charset="0"/>
              </a:rPr>
              <a:t>,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Author</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1230751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a:t>
            </a:r>
            <a:r>
              <a:rPr lang="en-SG" sz="2400" b="1" i="0" u="sng" strike="noStrike" dirty="0">
                <a:solidFill>
                  <a:srgbClr val="FFC000"/>
                </a:solidFill>
                <a:effectLst/>
                <a:latin typeface="Cambria" panose="02040503050406030204" pitchFamily="18" charset="0"/>
              </a:rPr>
              <a:t>good</a:t>
            </a:r>
            <a:r>
              <a:rPr lang="en-SG" sz="2400" b="1" i="0" u="none" strike="noStrike" dirty="0">
                <a:solidFill>
                  <a:schemeClr val="bg1"/>
                </a:solidFill>
                <a:effectLst/>
                <a:latin typeface="Cambria" panose="02040503050406030204" pitchFamily="18" charset="0"/>
              </a:rPr>
              <a:t>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a:t>
            </a:r>
            <a:r>
              <a:rPr lang="en-SG" sz="2400" b="1" i="0" u="wavyHeavy" strike="noStrike" dirty="0">
                <a:solidFill>
                  <a:srgbClr val="FFC000"/>
                </a:solidFill>
                <a:effectLst/>
                <a:latin typeface="Cambria" panose="02040503050406030204" pitchFamily="18" charset="0"/>
              </a:rPr>
              <a:t>wisdom</a:t>
            </a:r>
            <a:r>
              <a:rPr lang="en-SG" sz="2400" b="1" i="0" u="none" strike="noStrike" dirty="0">
                <a:solidFill>
                  <a:schemeClr val="bg1"/>
                </a:solidFill>
                <a:effectLst/>
                <a:latin typeface="Cambria" panose="02040503050406030204" pitchFamily="18" charset="0"/>
              </a:rPr>
              <a:t>, </a:t>
            </a:r>
            <a:r>
              <a:rPr lang="en-SG" sz="2400" b="1" i="0" u="wavyHeavy" strike="noStrike" dirty="0">
                <a:solidFill>
                  <a:srgbClr val="FFC000"/>
                </a:solidFill>
                <a:effectLst/>
                <a:latin typeface="Cambria" panose="02040503050406030204" pitchFamily="18" charset="0"/>
              </a:rPr>
              <a:t>power</a:t>
            </a:r>
            <a:r>
              <a:rPr lang="en-SG" sz="2400" b="1" i="0" u="none" strike="noStrike" dirty="0">
                <a:solidFill>
                  <a:schemeClr val="bg1"/>
                </a:solidFill>
                <a:effectLst/>
                <a:latin typeface="Cambria" panose="02040503050406030204" pitchFamily="18" charset="0"/>
              </a:rPr>
              <a:t>, </a:t>
            </a:r>
            <a:r>
              <a:rPr lang="en-SG" sz="2400" b="1" i="0" u="wavyHeavy" strike="noStrike" dirty="0">
                <a:solidFill>
                  <a:srgbClr val="FFC000"/>
                </a:solidFill>
                <a:effectLst/>
                <a:latin typeface="Cambria" panose="02040503050406030204" pitchFamily="18" charset="0"/>
              </a:rPr>
              <a:t>justice</a:t>
            </a:r>
            <a:r>
              <a:rPr lang="en-SG" sz="2400" b="1" i="0" u="none" strike="noStrike" dirty="0">
                <a:solidFill>
                  <a:schemeClr val="bg1"/>
                </a:solidFill>
                <a:effectLst/>
                <a:latin typeface="Cambria" panose="02040503050406030204" pitchFamily="18" charset="0"/>
              </a:rPr>
              <a:t>, </a:t>
            </a:r>
            <a:r>
              <a:rPr lang="en-SG" sz="2400" b="1" i="0" u="sng" strike="noStrike" dirty="0">
                <a:solidFill>
                  <a:srgbClr val="FFC000"/>
                </a:solidFill>
                <a:effectLst/>
                <a:latin typeface="Cambria" panose="02040503050406030204" pitchFamily="18" charset="0"/>
              </a:rPr>
              <a:t>infinite goodness</a:t>
            </a:r>
            <a:r>
              <a:rPr lang="en-SG" sz="2400" b="1" i="0" u="none" strike="noStrike" dirty="0">
                <a:solidFill>
                  <a:schemeClr val="bg1"/>
                </a:solidFill>
                <a:effectLst/>
                <a:latin typeface="Cambria" panose="02040503050406030204" pitchFamily="18" charset="0"/>
              </a:rPr>
              <a:t>, and </a:t>
            </a:r>
            <a:r>
              <a:rPr lang="en-SG" sz="2400" b="1" i="0" u="wavyHeavy" strike="noStrike" dirty="0">
                <a:solidFill>
                  <a:srgbClr val="FFC000"/>
                </a:solidFill>
                <a:effectLst/>
                <a:latin typeface="Cambria" panose="02040503050406030204" pitchFamily="18" charset="0"/>
              </a:rPr>
              <a:t>mercy</a:t>
            </a:r>
            <a:r>
              <a:rPr lang="en-SG" sz="2400" b="1" i="0" u="none" strike="noStrike" dirty="0">
                <a:solidFill>
                  <a:schemeClr val="bg1"/>
                </a:solidFill>
                <a:effectLst/>
                <a:latin typeface="Cambria" panose="02040503050406030204" pitchFamily="18" charset="0"/>
              </a:rPr>
              <a:t>.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137160" y="3669534"/>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Author</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28AD5507-DDA5-6347-A192-A85109061497}"/>
              </a:ext>
            </a:extLst>
          </p:cNvPr>
          <p:cNvSpPr txBox="1"/>
          <p:nvPr/>
        </p:nvSpPr>
        <p:spPr>
          <a:xfrm>
            <a:off x="0" y="4564941"/>
            <a:ext cx="12190476" cy="584775"/>
          </a:xfrm>
          <a:prstGeom prst="rect">
            <a:avLst/>
          </a:prstGeom>
          <a:noFill/>
        </p:spPr>
        <p:txBody>
          <a:bodyPr wrap="square" rtlCol="0">
            <a:spAutoFit/>
          </a:bodyPr>
          <a:lstStyle/>
          <a:p>
            <a:pPr algn="ctr"/>
            <a:r>
              <a:rPr lang="en-US" sz="3200" i="1" dirty="0">
                <a:solidFill>
                  <a:srgbClr val="FFC000"/>
                </a:solidFill>
                <a:latin typeface="Baghdad" pitchFamily="2" charset="-78"/>
                <a:cs typeface="Baghdad" pitchFamily="2" charset="-78"/>
              </a:rPr>
              <a:t>God is good, all the time, no matter what happens!</a:t>
            </a:r>
          </a:p>
        </p:txBody>
      </p:sp>
    </p:spTree>
    <p:extLst>
      <p:ext uri="{BB962C8B-B14F-4D97-AF65-F5344CB8AC3E}">
        <p14:creationId xmlns:p14="http://schemas.microsoft.com/office/powerpoint/2010/main" val="429445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pic>
        <p:nvPicPr>
          <p:cNvPr id="8" name="Picture 7" descr="Text&#10;&#10;Description automatically generated">
            <a:extLst>
              <a:ext uri="{FF2B5EF4-FFF2-40B4-BE49-F238E27FC236}">
                <a16:creationId xmlns:a16="http://schemas.microsoft.com/office/drawing/2014/main" id="{790C56C7-7B99-DE41-A1C6-549BF0C2887B}"/>
              </a:ext>
            </a:extLst>
          </p:cNvPr>
          <p:cNvPicPr>
            <a:picLocks noChangeAspect="1"/>
          </p:cNvPicPr>
          <p:nvPr/>
        </p:nvPicPr>
        <p:blipFill>
          <a:blip r:embed="rId3"/>
          <a:stretch>
            <a:fillRect/>
          </a:stretch>
        </p:blipFill>
        <p:spPr>
          <a:xfrm>
            <a:off x="1" y="-46263"/>
            <a:ext cx="12192000" cy="6807457"/>
          </a:xfrm>
          <a:prstGeom prst="rect">
            <a:avLst/>
          </a:prstGeom>
        </p:spPr>
      </p:pic>
    </p:spTree>
    <p:extLst>
      <p:ext uri="{BB962C8B-B14F-4D97-AF65-F5344CB8AC3E}">
        <p14:creationId xmlns:p14="http://schemas.microsoft.com/office/powerpoint/2010/main" val="299508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the foreknowledge and decree of God, the first cause, all things come to pass immutably and infallibly; so that there is not anything befalls any by chance, or without his providence; yet by the same providence he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them to fall out according to the nature of second causes,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40538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the foreknowledge and decree of God,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all things come to pass immutably and infallibly; so that there is not anything befalls any by chance, or without his providence; yet by the same providence he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them to fall out according to the nature of second causes,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1383672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all things come to pass immutably and infallibly; so that there is not anything befalls any by chance, or without his providence; yet by the same providence he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them to fall out according to the nature of second causes,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grpSp>
        <p:nvGrpSpPr>
          <p:cNvPr id="2" name="Group 1">
            <a:extLst>
              <a:ext uri="{FF2B5EF4-FFF2-40B4-BE49-F238E27FC236}">
                <a16:creationId xmlns:a16="http://schemas.microsoft.com/office/drawing/2014/main" id="{2B1BB9BA-39B4-7441-A7FD-DB4CF51C8503}"/>
              </a:ext>
            </a:extLst>
          </p:cNvPr>
          <p:cNvGrpSpPr/>
          <p:nvPr/>
        </p:nvGrpSpPr>
        <p:grpSpPr>
          <a:xfrm>
            <a:off x="514350" y="4443410"/>
            <a:ext cx="11083957" cy="2102676"/>
            <a:chOff x="514350" y="4443410"/>
            <a:chExt cx="11083957" cy="2102676"/>
          </a:xfrm>
        </p:grpSpPr>
        <p:sp>
          <p:nvSpPr>
            <p:cNvPr id="8" name="Oval 7">
              <a:extLst>
                <a:ext uri="{FF2B5EF4-FFF2-40B4-BE49-F238E27FC236}">
                  <a16:creationId xmlns:a16="http://schemas.microsoft.com/office/drawing/2014/main" id="{2DDC0BCF-AC7F-AA41-A4A3-CAA77A0A02AC}"/>
                </a:ext>
              </a:extLst>
            </p:cNvPr>
            <p:cNvSpPr/>
            <p:nvPr/>
          </p:nvSpPr>
          <p:spPr>
            <a:xfrm>
              <a:off x="514350" y="4486275"/>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Who</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Is</a:t>
              </a:r>
            </a:p>
          </p:txBody>
        </p:sp>
        <p:sp>
          <p:nvSpPr>
            <p:cNvPr id="9" name="Oval 8">
              <a:extLst>
                <a:ext uri="{FF2B5EF4-FFF2-40B4-BE49-F238E27FC236}">
                  <a16:creationId xmlns:a16="http://schemas.microsoft.com/office/drawing/2014/main" id="{FD8F814A-FF2F-234E-B3C4-9DD338A69103}"/>
                </a:ext>
              </a:extLst>
            </p:cNvPr>
            <p:cNvSpPr/>
            <p:nvPr/>
          </p:nvSpPr>
          <p:spPr>
            <a:xfrm>
              <a:off x="3438525" y="4486274"/>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0" name="Oval 9">
              <a:extLst>
                <a:ext uri="{FF2B5EF4-FFF2-40B4-BE49-F238E27FC236}">
                  <a16:creationId xmlns:a16="http://schemas.microsoft.com/office/drawing/2014/main" id="{18E070FF-318C-A34B-B209-D0BAC9D65504}"/>
                </a:ext>
              </a:extLst>
            </p:cNvPr>
            <p:cNvSpPr/>
            <p:nvPr/>
          </p:nvSpPr>
          <p:spPr>
            <a:xfrm>
              <a:off x="6562725" y="4443411"/>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Creates</a:t>
              </a:r>
            </a:p>
          </p:txBody>
        </p:sp>
        <p:sp>
          <p:nvSpPr>
            <p:cNvPr id="11" name="Oval 10">
              <a:extLst>
                <a:ext uri="{FF2B5EF4-FFF2-40B4-BE49-F238E27FC236}">
                  <a16:creationId xmlns:a16="http://schemas.microsoft.com/office/drawing/2014/main" id="{4BEAE8AF-9960-1E48-8DE1-0D7EA84EA0F2}"/>
                </a:ext>
              </a:extLst>
            </p:cNvPr>
            <p:cNvSpPr/>
            <p:nvPr/>
          </p:nvSpPr>
          <p:spPr>
            <a:xfrm>
              <a:off x="9555194" y="4443410"/>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cxnSp>
          <p:nvCxnSpPr>
            <p:cNvPr id="12" name="Straight Arrow Connector 11">
              <a:extLst>
                <a:ext uri="{FF2B5EF4-FFF2-40B4-BE49-F238E27FC236}">
                  <a16:creationId xmlns:a16="http://schemas.microsoft.com/office/drawing/2014/main" id="{61CAD7B5-0CF0-254D-B932-AEFF6B6C1418}"/>
                </a:ext>
              </a:extLst>
            </p:cNvPr>
            <p:cNvCxnSpPr/>
            <p:nvPr/>
          </p:nvCxnSpPr>
          <p:spPr>
            <a:xfrm>
              <a:off x="2700336" y="547331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D654A8-57F9-6E4E-96DC-B98DC22787C6}"/>
                </a:ext>
              </a:extLst>
            </p:cNvPr>
            <p:cNvCxnSpPr/>
            <p:nvPr/>
          </p:nvCxnSpPr>
          <p:spPr>
            <a:xfrm>
              <a:off x="5733764"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D91208-B844-FE4F-9D37-DC0E1605E6BC}"/>
                </a:ext>
              </a:extLst>
            </p:cNvPr>
            <p:cNvCxnSpPr/>
            <p:nvPr/>
          </p:nvCxnSpPr>
          <p:spPr>
            <a:xfrm>
              <a:off x="8810623"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B0340C9-6277-1D40-ACB3-EA7A030CDF0A}"/>
              </a:ext>
            </a:extLst>
          </p:cNvPr>
          <p:cNvSpPr/>
          <p:nvPr/>
        </p:nvSpPr>
        <p:spPr>
          <a:xfrm>
            <a:off x="3438524" y="4491344"/>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Tree>
    <p:extLst>
      <p:ext uri="{BB962C8B-B14F-4D97-AF65-F5344CB8AC3E}">
        <p14:creationId xmlns:p14="http://schemas.microsoft.com/office/powerpoint/2010/main" val="40162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t>
            </a:r>
            <a:r>
              <a:rPr lang="en-SG" sz="2400" b="1" u="wavyHeavy" dirty="0">
                <a:solidFill>
                  <a:srgbClr val="00FF00"/>
                </a:solidFill>
                <a:latin typeface="Cambria" panose="02040503050406030204" pitchFamily="18" charset="0"/>
              </a:rPr>
              <a:t>all things come to pass immutably and infallibly</a:t>
            </a:r>
            <a:r>
              <a:rPr lang="en-SG" sz="2400" b="1" dirty="0">
                <a:solidFill>
                  <a:schemeClr val="bg1"/>
                </a:solidFill>
                <a:latin typeface="Cambria" panose="02040503050406030204" pitchFamily="18" charset="0"/>
              </a:rPr>
              <a:t>; so that there is not anything befalls any by chance, or without his providence; yet by the same providence he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them to fall out according to the nature of second causes,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grpSp>
        <p:nvGrpSpPr>
          <p:cNvPr id="2" name="Group 1">
            <a:extLst>
              <a:ext uri="{FF2B5EF4-FFF2-40B4-BE49-F238E27FC236}">
                <a16:creationId xmlns:a16="http://schemas.microsoft.com/office/drawing/2014/main" id="{2B1BB9BA-39B4-7441-A7FD-DB4CF51C8503}"/>
              </a:ext>
            </a:extLst>
          </p:cNvPr>
          <p:cNvGrpSpPr/>
          <p:nvPr/>
        </p:nvGrpSpPr>
        <p:grpSpPr>
          <a:xfrm>
            <a:off x="514350" y="4443410"/>
            <a:ext cx="11083957" cy="2102676"/>
            <a:chOff x="514350" y="4443410"/>
            <a:chExt cx="11083957" cy="2102676"/>
          </a:xfrm>
        </p:grpSpPr>
        <p:sp>
          <p:nvSpPr>
            <p:cNvPr id="8" name="Oval 7">
              <a:extLst>
                <a:ext uri="{FF2B5EF4-FFF2-40B4-BE49-F238E27FC236}">
                  <a16:creationId xmlns:a16="http://schemas.microsoft.com/office/drawing/2014/main" id="{2DDC0BCF-AC7F-AA41-A4A3-CAA77A0A02AC}"/>
                </a:ext>
              </a:extLst>
            </p:cNvPr>
            <p:cNvSpPr/>
            <p:nvPr/>
          </p:nvSpPr>
          <p:spPr>
            <a:xfrm>
              <a:off x="514350" y="4486275"/>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Who</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Is</a:t>
              </a:r>
            </a:p>
          </p:txBody>
        </p:sp>
        <p:sp>
          <p:nvSpPr>
            <p:cNvPr id="9" name="Oval 8">
              <a:extLst>
                <a:ext uri="{FF2B5EF4-FFF2-40B4-BE49-F238E27FC236}">
                  <a16:creationId xmlns:a16="http://schemas.microsoft.com/office/drawing/2014/main" id="{FD8F814A-FF2F-234E-B3C4-9DD338A69103}"/>
                </a:ext>
              </a:extLst>
            </p:cNvPr>
            <p:cNvSpPr/>
            <p:nvPr/>
          </p:nvSpPr>
          <p:spPr>
            <a:xfrm>
              <a:off x="3438525" y="4486274"/>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0" name="Oval 9">
              <a:extLst>
                <a:ext uri="{FF2B5EF4-FFF2-40B4-BE49-F238E27FC236}">
                  <a16:creationId xmlns:a16="http://schemas.microsoft.com/office/drawing/2014/main" id="{18E070FF-318C-A34B-B209-D0BAC9D65504}"/>
                </a:ext>
              </a:extLst>
            </p:cNvPr>
            <p:cNvSpPr/>
            <p:nvPr/>
          </p:nvSpPr>
          <p:spPr>
            <a:xfrm>
              <a:off x="6562725" y="4443411"/>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Creates</a:t>
              </a:r>
            </a:p>
          </p:txBody>
        </p:sp>
        <p:sp>
          <p:nvSpPr>
            <p:cNvPr id="11" name="Oval 10">
              <a:extLst>
                <a:ext uri="{FF2B5EF4-FFF2-40B4-BE49-F238E27FC236}">
                  <a16:creationId xmlns:a16="http://schemas.microsoft.com/office/drawing/2014/main" id="{4BEAE8AF-9960-1E48-8DE1-0D7EA84EA0F2}"/>
                </a:ext>
              </a:extLst>
            </p:cNvPr>
            <p:cNvSpPr/>
            <p:nvPr/>
          </p:nvSpPr>
          <p:spPr>
            <a:xfrm>
              <a:off x="9555194" y="4443410"/>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cxnSp>
          <p:nvCxnSpPr>
            <p:cNvPr id="12" name="Straight Arrow Connector 11">
              <a:extLst>
                <a:ext uri="{FF2B5EF4-FFF2-40B4-BE49-F238E27FC236}">
                  <a16:creationId xmlns:a16="http://schemas.microsoft.com/office/drawing/2014/main" id="{61CAD7B5-0CF0-254D-B932-AEFF6B6C1418}"/>
                </a:ext>
              </a:extLst>
            </p:cNvPr>
            <p:cNvCxnSpPr/>
            <p:nvPr/>
          </p:nvCxnSpPr>
          <p:spPr>
            <a:xfrm>
              <a:off x="2700336" y="547331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D654A8-57F9-6E4E-96DC-B98DC22787C6}"/>
                </a:ext>
              </a:extLst>
            </p:cNvPr>
            <p:cNvCxnSpPr/>
            <p:nvPr/>
          </p:nvCxnSpPr>
          <p:spPr>
            <a:xfrm>
              <a:off x="5733764"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D91208-B844-FE4F-9D37-DC0E1605E6BC}"/>
                </a:ext>
              </a:extLst>
            </p:cNvPr>
            <p:cNvCxnSpPr/>
            <p:nvPr/>
          </p:nvCxnSpPr>
          <p:spPr>
            <a:xfrm>
              <a:off x="8810623"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B0340C9-6277-1D40-ACB3-EA7A030CDF0A}"/>
              </a:ext>
            </a:extLst>
          </p:cNvPr>
          <p:cNvSpPr/>
          <p:nvPr/>
        </p:nvSpPr>
        <p:spPr>
          <a:xfrm>
            <a:off x="3438524" y="4491344"/>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6" name="Oval 15">
            <a:extLst>
              <a:ext uri="{FF2B5EF4-FFF2-40B4-BE49-F238E27FC236}">
                <a16:creationId xmlns:a16="http://schemas.microsoft.com/office/drawing/2014/main" id="{4856BB9C-81EB-F643-9722-BF495A8983E8}"/>
              </a:ext>
            </a:extLst>
          </p:cNvPr>
          <p:cNvSpPr/>
          <p:nvPr/>
        </p:nvSpPr>
        <p:spPr>
          <a:xfrm>
            <a:off x="9555193" y="4439849"/>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spTree>
    <p:extLst>
      <p:ext uri="{BB962C8B-B14F-4D97-AF65-F5344CB8AC3E}">
        <p14:creationId xmlns:p14="http://schemas.microsoft.com/office/powerpoint/2010/main" val="20752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t>
            </a:r>
            <a:r>
              <a:rPr lang="en-SG" sz="2400" b="1" u="wavyHeavy" dirty="0">
                <a:solidFill>
                  <a:srgbClr val="00FF00"/>
                </a:solidFill>
                <a:latin typeface="Cambria" panose="02040503050406030204" pitchFamily="18" charset="0"/>
              </a:rPr>
              <a:t>all things come to pass immutably and infallibly</a:t>
            </a:r>
            <a:r>
              <a:rPr lang="en-SG" sz="2400" b="1" dirty="0">
                <a:solidFill>
                  <a:schemeClr val="bg1"/>
                </a:solidFill>
                <a:latin typeface="Cambria" panose="02040503050406030204" pitchFamily="18" charset="0"/>
              </a:rPr>
              <a:t>; </a:t>
            </a:r>
            <a:r>
              <a:rPr lang="en-SG" sz="2400" b="1" u="dottedHeavy" dirty="0">
                <a:solidFill>
                  <a:srgbClr val="00FF00"/>
                </a:solidFill>
                <a:latin typeface="Cambria" panose="02040503050406030204" pitchFamily="18" charset="0"/>
              </a:rPr>
              <a:t>so that there is not anything befalls any by chance, or without his providence</a:t>
            </a:r>
            <a:r>
              <a:rPr lang="en-SG" sz="2400" b="1" dirty="0">
                <a:solidFill>
                  <a:schemeClr val="bg1"/>
                </a:solidFill>
                <a:latin typeface="Cambria" panose="02040503050406030204" pitchFamily="18" charset="0"/>
              </a:rPr>
              <a:t>; yet by the same providence he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them to fall out according to the nature of second causes,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grpSp>
        <p:nvGrpSpPr>
          <p:cNvPr id="2" name="Group 1">
            <a:extLst>
              <a:ext uri="{FF2B5EF4-FFF2-40B4-BE49-F238E27FC236}">
                <a16:creationId xmlns:a16="http://schemas.microsoft.com/office/drawing/2014/main" id="{2B1BB9BA-39B4-7441-A7FD-DB4CF51C8503}"/>
              </a:ext>
            </a:extLst>
          </p:cNvPr>
          <p:cNvGrpSpPr/>
          <p:nvPr/>
        </p:nvGrpSpPr>
        <p:grpSpPr>
          <a:xfrm>
            <a:off x="514350" y="4443410"/>
            <a:ext cx="11083957" cy="2102676"/>
            <a:chOff x="514350" y="4443410"/>
            <a:chExt cx="11083957" cy="2102676"/>
          </a:xfrm>
        </p:grpSpPr>
        <p:sp>
          <p:nvSpPr>
            <p:cNvPr id="8" name="Oval 7">
              <a:extLst>
                <a:ext uri="{FF2B5EF4-FFF2-40B4-BE49-F238E27FC236}">
                  <a16:creationId xmlns:a16="http://schemas.microsoft.com/office/drawing/2014/main" id="{2DDC0BCF-AC7F-AA41-A4A3-CAA77A0A02AC}"/>
                </a:ext>
              </a:extLst>
            </p:cNvPr>
            <p:cNvSpPr/>
            <p:nvPr/>
          </p:nvSpPr>
          <p:spPr>
            <a:xfrm>
              <a:off x="514350" y="4486275"/>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Who</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Is</a:t>
              </a:r>
            </a:p>
          </p:txBody>
        </p:sp>
        <p:sp>
          <p:nvSpPr>
            <p:cNvPr id="9" name="Oval 8">
              <a:extLst>
                <a:ext uri="{FF2B5EF4-FFF2-40B4-BE49-F238E27FC236}">
                  <a16:creationId xmlns:a16="http://schemas.microsoft.com/office/drawing/2014/main" id="{FD8F814A-FF2F-234E-B3C4-9DD338A69103}"/>
                </a:ext>
              </a:extLst>
            </p:cNvPr>
            <p:cNvSpPr/>
            <p:nvPr/>
          </p:nvSpPr>
          <p:spPr>
            <a:xfrm>
              <a:off x="3438525" y="4486274"/>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0" name="Oval 9">
              <a:extLst>
                <a:ext uri="{FF2B5EF4-FFF2-40B4-BE49-F238E27FC236}">
                  <a16:creationId xmlns:a16="http://schemas.microsoft.com/office/drawing/2014/main" id="{18E070FF-318C-A34B-B209-D0BAC9D65504}"/>
                </a:ext>
              </a:extLst>
            </p:cNvPr>
            <p:cNvSpPr/>
            <p:nvPr/>
          </p:nvSpPr>
          <p:spPr>
            <a:xfrm>
              <a:off x="6562725" y="4443411"/>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Creates</a:t>
              </a:r>
            </a:p>
          </p:txBody>
        </p:sp>
        <p:sp>
          <p:nvSpPr>
            <p:cNvPr id="11" name="Oval 10">
              <a:extLst>
                <a:ext uri="{FF2B5EF4-FFF2-40B4-BE49-F238E27FC236}">
                  <a16:creationId xmlns:a16="http://schemas.microsoft.com/office/drawing/2014/main" id="{4BEAE8AF-9960-1E48-8DE1-0D7EA84EA0F2}"/>
                </a:ext>
              </a:extLst>
            </p:cNvPr>
            <p:cNvSpPr/>
            <p:nvPr/>
          </p:nvSpPr>
          <p:spPr>
            <a:xfrm>
              <a:off x="9555194" y="4443410"/>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cxnSp>
          <p:nvCxnSpPr>
            <p:cNvPr id="12" name="Straight Arrow Connector 11">
              <a:extLst>
                <a:ext uri="{FF2B5EF4-FFF2-40B4-BE49-F238E27FC236}">
                  <a16:creationId xmlns:a16="http://schemas.microsoft.com/office/drawing/2014/main" id="{61CAD7B5-0CF0-254D-B932-AEFF6B6C1418}"/>
                </a:ext>
              </a:extLst>
            </p:cNvPr>
            <p:cNvCxnSpPr/>
            <p:nvPr/>
          </p:nvCxnSpPr>
          <p:spPr>
            <a:xfrm>
              <a:off x="2700336" y="547331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D654A8-57F9-6E4E-96DC-B98DC22787C6}"/>
                </a:ext>
              </a:extLst>
            </p:cNvPr>
            <p:cNvCxnSpPr/>
            <p:nvPr/>
          </p:nvCxnSpPr>
          <p:spPr>
            <a:xfrm>
              <a:off x="5733764"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D91208-B844-FE4F-9D37-DC0E1605E6BC}"/>
                </a:ext>
              </a:extLst>
            </p:cNvPr>
            <p:cNvCxnSpPr/>
            <p:nvPr/>
          </p:nvCxnSpPr>
          <p:spPr>
            <a:xfrm>
              <a:off x="8810623"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B0340C9-6277-1D40-ACB3-EA7A030CDF0A}"/>
              </a:ext>
            </a:extLst>
          </p:cNvPr>
          <p:cNvSpPr/>
          <p:nvPr/>
        </p:nvSpPr>
        <p:spPr>
          <a:xfrm>
            <a:off x="3438524" y="4491344"/>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6" name="Oval 15">
            <a:extLst>
              <a:ext uri="{FF2B5EF4-FFF2-40B4-BE49-F238E27FC236}">
                <a16:creationId xmlns:a16="http://schemas.microsoft.com/office/drawing/2014/main" id="{4856BB9C-81EB-F643-9722-BF495A8983E8}"/>
              </a:ext>
            </a:extLst>
          </p:cNvPr>
          <p:cNvSpPr/>
          <p:nvPr/>
        </p:nvSpPr>
        <p:spPr>
          <a:xfrm>
            <a:off x="9555193" y="4439849"/>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spTree>
    <p:extLst>
      <p:ext uri="{BB962C8B-B14F-4D97-AF65-F5344CB8AC3E}">
        <p14:creationId xmlns:p14="http://schemas.microsoft.com/office/powerpoint/2010/main" val="141621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22860"/>
            <a:ext cx="12191980" cy="7078980"/>
          </a:xfrm>
          <a:prstGeom prst="rect">
            <a:avLst/>
          </a:prstGeom>
        </p:spPr>
      </p:pic>
      <p:sp>
        <p:nvSpPr>
          <p:cNvPr id="8" name="Rectangle 7">
            <a:extLst>
              <a:ext uri="{FF2B5EF4-FFF2-40B4-BE49-F238E27FC236}">
                <a16:creationId xmlns:a16="http://schemas.microsoft.com/office/drawing/2014/main" id="{E1FE7702-FF05-FA49-A903-11B91CAFFEA2}"/>
              </a:ext>
            </a:extLst>
          </p:cNvPr>
          <p:cNvSpPr/>
          <p:nvPr/>
        </p:nvSpPr>
        <p:spPr>
          <a:xfrm>
            <a:off x="257176" y="311914"/>
            <a:ext cx="8129164" cy="1292662"/>
          </a:xfrm>
          <a:prstGeom prst="rect">
            <a:avLst/>
          </a:prstGeom>
        </p:spPr>
        <p:txBody>
          <a:bodyPr wrap="square">
            <a:spAutoFit/>
          </a:bodyPr>
          <a:lstStyle/>
          <a:p>
            <a:pPr algn="just"/>
            <a:r>
              <a:rPr lang="en-SG" sz="2600" b="1" dirty="0">
                <a:solidFill>
                  <a:schemeClr val="bg1"/>
                </a:solidFill>
                <a:latin typeface="Athelas" panose="02000503000000020003" pitchFamily="2" charset="77"/>
              </a:rPr>
              <a:t>Though the term providence is not found in Scripture, it has been traditionally used to summarize God’s ongoing relationship to his creation. </a:t>
            </a:r>
            <a:endParaRPr lang="en-SG" sz="2600" b="1" i="1" dirty="0">
              <a:solidFill>
                <a:schemeClr val="bg1"/>
              </a:solidFill>
              <a:latin typeface="Athelas" panose="02000503000000020003" pitchFamily="2" charset="77"/>
            </a:endParaRPr>
          </a:p>
        </p:txBody>
      </p:sp>
      <p:pic>
        <p:nvPicPr>
          <p:cNvPr id="4" name="Picture 3" descr="A picture containing text, indoor&#10;&#10;Description automatically generated">
            <a:extLst>
              <a:ext uri="{FF2B5EF4-FFF2-40B4-BE49-F238E27FC236}">
                <a16:creationId xmlns:a16="http://schemas.microsoft.com/office/drawing/2014/main" id="{7DD6E284-5D6E-E047-AE17-73AA1A2E82EE}"/>
              </a:ext>
            </a:extLst>
          </p:cNvPr>
          <p:cNvPicPr>
            <a:picLocks noChangeAspect="1"/>
          </p:cNvPicPr>
          <p:nvPr/>
        </p:nvPicPr>
        <p:blipFill>
          <a:blip r:embed="rId3"/>
          <a:stretch>
            <a:fillRect/>
          </a:stretch>
        </p:blipFill>
        <p:spPr>
          <a:xfrm>
            <a:off x="8415910" y="2209800"/>
            <a:ext cx="3746500" cy="4648200"/>
          </a:xfrm>
          <a:prstGeom prst="rect">
            <a:avLst/>
          </a:prstGeom>
        </p:spPr>
      </p:pic>
      <p:sp>
        <p:nvSpPr>
          <p:cNvPr id="6" name="Rectangle 5">
            <a:extLst>
              <a:ext uri="{FF2B5EF4-FFF2-40B4-BE49-F238E27FC236}">
                <a16:creationId xmlns:a16="http://schemas.microsoft.com/office/drawing/2014/main" id="{7C1D214B-14F4-C04A-A70D-67FB52499519}"/>
              </a:ext>
            </a:extLst>
          </p:cNvPr>
          <p:cNvSpPr/>
          <p:nvPr/>
        </p:nvSpPr>
        <p:spPr>
          <a:xfrm>
            <a:off x="257176" y="1929929"/>
            <a:ext cx="8129164" cy="1292662"/>
          </a:xfrm>
          <a:prstGeom prst="rect">
            <a:avLst/>
          </a:prstGeom>
        </p:spPr>
        <p:txBody>
          <a:bodyPr wrap="square">
            <a:spAutoFit/>
          </a:bodyPr>
          <a:lstStyle/>
          <a:p>
            <a:pPr algn="just"/>
            <a:r>
              <a:rPr lang="en-SG" sz="2600" b="1" dirty="0">
                <a:solidFill>
                  <a:schemeClr val="bg1"/>
                </a:solidFill>
                <a:latin typeface="Athelas" panose="02000503000000020003" pitchFamily="2" charset="77"/>
              </a:rPr>
              <a:t>When we accept the biblical doctrine of providence, we avoid four common errors in thinking about God’s relationship to creation. </a:t>
            </a:r>
          </a:p>
        </p:txBody>
      </p:sp>
      <p:sp>
        <p:nvSpPr>
          <p:cNvPr id="9" name="Rectangle 8">
            <a:extLst>
              <a:ext uri="{FF2B5EF4-FFF2-40B4-BE49-F238E27FC236}">
                <a16:creationId xmlns:a16="http://schemas.microsoft.com/office/drawing/2014/main" id="{4C53FAB3-F590-4E47-9F24-6D11896C2FBA}"/>
              </a:ext>
            </a:extLst>
          </p:cNvPr>
          <p:cNvSpPr/>
          <p:nvPr/>
        </p:nvSpPr>
        <p:spPr>
          <a:xfrm>
            <a:off x="257176" y="3635410"/>
            <a:ext cx="8129164" cy="2893100"/>
          </a:xfrm>
          <a:prstGeom prst="rect">
            <a:avLst/>
          </a:prstGeom>
        </p:spPr>
        <p:txBody>
          <a:bodyPr wrap="square">
            <a:spAutoFit/>
          </a:bodyPr>
          <a:lstStyle/>
          <a:p>
            <a:pPr algn="just"/>
            <a:r>
              <a:rPr lang="en-SG" sz="2600" b="1" dirty="0">
                <a:solidFill>
                  <a:schemeClr val="bg1"/>
                </a:solidFill>
                <a:latin typeface="Athelas" panose="02000503000000020003" pitchFamily="2" charset="77"/>
              </a:rPr>
              <a:t>The biblical doctrine is not </a:t>
            </a:r>
            <a:r>
              <a:rPr lang="en-SG" sz="2600" b="1" i="1" dirty="0">
                <a:solidFill>
                  <a:srgbClr val="FFFF00"/>
                </a:solidFill>
                <a:latin typeface="Athelas" panose="02000503000000020003" pitchFamily="2" charset="77"/>
              </a:rPr>
              <a:t>deism</a:t>
            </a:r>
            <a:r>
              <a:rPr lang="en-SG" sz="2600" b="1" dirty="0">
                <a:solidFill>
                  <a:schemeClr val="bg1"/>
                </a:solidFill>
                <a:latin typeface="Athelas" panose="02000503000000020003" pitchFamily="2" charset="77"/>
              </a:rPr>
              <a:t> (which teaches that God created the world and then essentially abandoned it), nor </a:t>
            </a:r>
            <a:r>
              <a:rPr lang="en-SG" sz="2600" b="1" i="1" dirty="0">
                <a:solidFill>
                  <a:srgbClr val="FFFF00"/>
                </a:solidFill>
                <a:latin typeface="Athelas" panose="02000503000000020003" pitchFamily="2" charset="77"/>
              </a:rPr>
              <a:t>pantheism</a:t>
            </a:r>
            <a:r>
              <a:rPr lang="en-SG" sz="2600" b="1" dirty="0">
                <a:solidFill>
                  <a:schemeClr val="bg1"/>
                </a:solidFill>
                <a:latin typeface="Athelas" panose="02000503000000020003" pitchFamily="2" charset="77"/>
              </a:rPr>
              <a:t> (which teaches that the creation does not have a real, distinct existence in itself, but is only part of God), but </a:t>
            </a:r>
            <a:r>
              <a:rPr lang="en-SG" sz="2600" b="1" i="1" dirty="0">
                <a:solidFill>
                  <a:schemeClr val="bg1"/>
                </a:solidFill>
                <a:latin typeface="Athelas" panose="02000503000000020003" pitchFamily="2" charset="77"/>
              </a:rPr>
              <a:t>providence</a:t>
            </a:r>
            <a:r>
              <a:rPr lang="en-SG" sz="2600" b="1" dirty="0">
                <a:solidFill>
                  <a:schemeClr val="bg1"/>
                </a:solidFill>
                <a:latin typeface="Athelas" panose="02000503000000020003" pitchFamily="2" charset="77"/>
              </a:rPr>
              <a:t> which teaches that though God is actively related to and involved in the creation at each moment, creation is distinct from him.</a:t>
            </a:r>
          </a:p>
        </p:txBody>
      </p:sp>
    </p:spTree>
    <p:extLst>
      <p:ext uri="{BB962C8B-B14F-4D97-AF65-F5344CB8AC3E}">
        <p14:creationId xmlns:p14="http://schemas.microsoft.com/office/powerpoint/2010/main" val="11875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t>
            </a:r>
            <a:r>
              <a:rPr lang="en-SG" sz="2400" b="1" u="wavyHeavy" dirty="0">
                <a:solidFill>
                  <a:srgbClr val="00FF00"/>
                </a:solidFill>
                <a:latin typeface="Cambria" panose="02040503050406030204" pitchFamily="18" charset="0"/>
              </a:rPr>
              <a:t>all things come to pass immutably and infallibly</a:t>
            </a:r>
            <a:r>
              <a:rPr lang="en-SG" sz="2400" b="1" dirty="0">
                <a:solidFill>
                  <a:schemeClr val="bg1"/>
                </a:solidFill>
                <a:latin typeface="Cambria" panose="02040503050406030204" pitchFamily="18" charset="0"/>
              </a:rPr>
              <a:t>; </a:t>
            </a:r>
            <a:r>
              <a:rPr lang="en-SG" sz="2400" b="1" u="dottedHeavy" dirty="0">
                <a:solidFill>
                  <a:srgbClr val="00FF00"/>
                </a:solidFill>
                <a:latin typeface="Cambria" panose="02040503050406030204" pitchFamily="18" charset="0"/>
              </a:rPr>
              <a:t>so that there is not anything befalls any by chance, or without his providence</a:t>
            </a:r>
            <a:r>
              <a:rPr lang="en-SG" sz="2400" b="1" dirty="0">
                <a:solidFill>
                  <a:schemeClr val="bg1"/>
                </a:solidFill>
                <a:latin typeface="Cambria" panose="02040503050406030204" pitchFamily="18" charset="0"/>
              </a:rPr>
              <a:t>; yet by the same providence he </a:t>
            </a:r>
            <a:r>
              <a:rPr lang="en-SG" sz="2400" b="1" dirty="0" err="1">
                <a:solidFill>
                  <a:schemeClr val="bg1"/>
                </a:solidFill>
                <a:latin typeface="Cambria" panose="02040503050406030204" pitchFamily="18" charset="0"/>
              </a:rPr>
              <a:t>ordereth</a:t>
            </a:r>
            <a:r>
              <a:rPr lang="en-SG" sz="2400" b="1" dirty="0">
                <a:solidFill>
                  <a:schemeClr val="bg1"/>
                </a:solidFill>
                <a:latin typeface="Cambria" panose="02040503050406030204" pitchFamily="18" charset="0"/>
              </a:rPr>
              <a:t> them to fall out according to the nature of </a:t>
            </a:r>
            <a:r>
              <a:rPr lang="en-SG" sz="2400" b="1" dirty="0">
                <a:solidFill>
                  <a:srgbClr val="00FFEB"/>
                </a:solidFill>
                <a:latin typeface="Cambria" panose="02040503050406030204" pitchFamily="18" charset="0"/>
              </a:rPr>
              <a:t>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grpSp>
        <p:nvGrpSpPr>
          <p:cNvPr id="2" name="Group 1">
            <a:extLst>
              <a:ext uri="{FF2B5EF4-FFF2-40B4-BE49-F238E27FC236}">
                <a16:creationId xmlns:a16="http://schemas.microsoft.com/office/drawing/2014/main" id="{2B1BB9BA-39B4-7441-A7FD-DB4CF51C8503}"/>
              </a:ext>
            </a:extLst>
          </p:cNvPr>
          <p:cNvGrpSpPr/>
          <p:nvPr/>
        </p:nvGrpSpPr>
        <p:grpSpPr>
          <a:xfrm>
            <a:off x="514350" y="4443410"/>
            <a:ext cx="11083957" cy="2102676"/>
            <a:chOff x="514350" y="4443410"/>
            <a:chExt cx="11083957" cy="2102676"/>
          </a:xfrm>
        </p:grpSpPr>
        <p:sp>
          <p:nvSpPr>
            <p:cNvPr id="8" name="Oval 7">
              <a:extLst>
                <a:ext uri="{FF2B5EF4-FFF2-40B4-BE49-F238E27FC236}">
                  <a16:creationId xmlns:a16="http://schemas.microsoft.com/office/drawing/2014/main" id="{2DDC0BCF-AC7F-AA41-A4A3-CAA77A0A02AC}"/>
                </a:ext>
              </a:extLst>
            </p:cNvPr>
            <p:cNvSpPr/>
            <p:nvPr/>
          </p:nvSpPr>
          <p:spPr>
            <a:xfrm>
              <a:off x="514350" y="4486275"/>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Who</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Is</a:t>
              </a:r>
            </a:p>
          </p:txBody>
        </p:sp>
        <p:sp>
          <p:nvSpPr>
            <p:cNvPr id="9" name="Oval 8">
              <a:extLst>
                <a:ext uri="{FF2B5EF4-FFF2-40B4-BE49-F238E27FC236}">
                  <a16:creationId xmlns:a16="http://schemas.microsoft.com/office/drawing/2014/main" id="{FD8F814A-FF2F-234E-B3C4-9DD338A69103}"/>
                </a:ext>
              </a:extLst>
            </p:cNvPr>
            <p:cNvSpPr/>
            <p:nvPr/>
          </p:nvSpPr>
          <p:spPr>
            <a:xfrm>
              <a:off x="3438525" y="4486274"/>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0" name="Oval 9">
              <a:extLst>
                <a:ext uri="{FF2B5EF4-FFF2-40B4-BE49-F238E27FC236}">
                  <a16:creationId xmlns:a16="http://schemas.microsoft.com/office/drawing/2014/main" id="{18E070FF-318C-A34B-B209-D0BAC9D65504}"/>
                </a:ext>
              </a:extLst>
            </p:cNvPr>
            <p:cNvSpPr/>
            <p:nvPr/>
          </p:nvSpPr>
          <p:spPr>
            <a:xfrm>
              <a:off x="6562725" y="4443411"/>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Creates</a:t>
              </a:r>
            </a:p>
          </p:txBody>
        </p:sp>
        <p:sp>
          <p:nvSpPr>
            <p:cNvPr id="11" name="Oval 10">
              <a:extLst>
                <a:ext uri="{FF2B5EF4-FFF2-40B4-BE49-F238E27FC236}">
                  <a16:creationId xmlns:a16="http://schemas.microsoft.com/office/drawing/2014/main" id="{4BEAE8AF-9960-1E48-8DE1-0D7EA84EA0F2}"/>
                </a:ext>
              </a:extLst>
            </p:cNvPr>
            <p:cNvSpPr/>
            <p:nvPr/>
          </p:nvSpPr>
          <p:spPr>
            <a:xfrm>
              <a:off x="9555194" y="4443410"/>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cxnSp>
          <p:nvCxnSpPr>
            <p:cNvPr id="12" name="Straight Arrow Connector 11">
              <a:extLst>
                <a:ext uri="{FF2B5EF4-FFF2-40B4-BE49-F238E27FC236}">
                  <a16:creationId xmlns:a16="http://schemas.microsoft.com/office/drawing/2014/main" id="{61CAD7B5-0CF0-254D-B932-AEFF6B6C1418}"/>
                </a:ext>
              </a:extLst>
            </p:cNvPr>
            <p:cNvCxnSpPr/>
            <p:nvPr/>
          </p:nvCxnSpPr>
          <p:spPr>
            <a:xfrm>
              <a:off x="2700336" y="547331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D654A8-57F9-6E4E-96DC-B98DC22787C6}"/>
                </a:ext>
              </a:extLst>
            </p:cNvPr>
            <p:cNvCxnSpPr/>
            <p:nvPr/>
          </p:nvCxnSpPr>
          <p:spPr>
            <a:xfrm>
              <a:off x="5733764"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D91208-B844-FE4F-9D37-DC0E1605E6BC}"/>
                </a:ext>
              </a:extLst>
            </p:cNvPr>
            <p:cNvCxnSpPr/>
            <p:nvPr/>
          </p:nvCxnSpPr>
          <p:spPr>
            <a:xfrm>
              <a:off x="8810623"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B0340C9-6277-1D40-ACB3-EA7A030CDF0A}"/>
              </a:ext>
            </a:extLst>
          </p:cNvPr>
          <p:cNvSpPr/>
          <p:nvPr/>
        </p:nvSpPr>
        <p:spPr>
          <a:xfrm>
            <a:off x="3438524" y="4491344"/>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6" name="Oval 15">
            <a:extLst>
              <a:ext uri="{FF2B5EF4-FFF2-40B4-BE49-F238E27FC236}">
                <a16:creationId xmlns:a16="http://schemas.microsoft.com/office/drawing/2014/main" id="{4856BB9C-81EB-F643-9722-BF495A8983E8}"/>
              </a:ext>
            </a:extLst>
          </p:cNvPr>
          <p:cNvSpPr/>
          <p:nvPr/>
        </p:nvSpPr>
        <p:spPr>
          <a:xfrm>
            <a:off x="9555193" y="4439849"/>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spTree>
    <p:extLst>
      <p:ext uri="{BB962C8B-B14F-4D97-AF65-F5344CB8AC3E}">
        <p14:creationId xmlns:p14="http://schemas.microsoft.com/office/powerpoint/2010/main" val="2630646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a:solidFill>
            <a:schemeClr val="accent1"/>
          </a:solidFill>
          <a:ln>
            <a:solidFill>
              <a:srgbClr val="00FFEB"/>
            </a:solidFill>
            <a:prstDash val="dash"/>
          </a:ln>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t>
            </a:r>
            <a:r>
              <a:rPr lang="en-SG" sz="2400" b="1" u="wavyHeavy" dirty="0">
                <a:solidFill>
                  <a:srgbClr val="00FF00"/>
                </a:solidFill>
                <a:latin typeface="Cambria" panose="02040503050406030204" pitchFamily="18" charset="0"/>
              </a:rPr>
              <a:t>all things come to pass immutably and infallibly</a:t>
            </a:r>
            <a:r>
              <a:rPr lang="en-SG" sz="2400" b="1" dirty="0">
                <a:solidFill>
                  <a:schemeClr val="bg1"/>
                </a:solidFill>
                <a:latin typeface="Cambria" panose="02040503050406030204" pitchFamily="18" charset="0"/>
              </a:rPr>
              <a:t>; </a:t>
            </a:r>
            <a:r>
              <a:rPr lang="en-SG" sz="2400" b="1" u="dottedHeavy" dirty="0">
                <a:solidFill>
                  <a:srgbClr val="00FF00"/>
                </a:solidFill>
                <a:latin typeface="Cambria" panose="02040503050406030204" pitchFamily="18" charset="0"/>
              </a:rPr>
              <a:t>so that there is not anything befalls any by chance, or without his providence</a:t>
            </a:r>
            <a:r>
              <a:rPr lang="en-SG" sz="2400" b="1" dirty="0">
                <a:solidFill>
                  <a:schemeClr val="bg1"/>
                </a:solidFill>
                <a:latin typeface="Cambria" panose="02040503050406030204" pitchFamily="18" charset="0"/>
              </a:rPr>
              <a:t>; yet </a:t>
            </a:r>
            <a:r>
              <a:rPr lang="en-SG" sz="2400" b="1" u="sng" dirty="0">
                <a:solidFill>
                  <a:srgbClr val="00FFEB"/>
                </a:solidFill>
                <a:latin typeface="Cambria" panose="02040503050406030204" pitchFamily="18" charset="0"/>
              </a:rPr>
              <a:t>by the same providence he </a:t>
            </a:r>
            <a:r>
              <a:rPr lang="en-SG" sz="2400" b="1" u="sng" dirty="0" err="1">
                <a:solidFill>
                  <a:srgbClr val="00FFEB"/>
                </a:solidFill>
                <a:latin typeface="Cambria" panose="02040503050406030204" pitchFamily="18" charset="0"/>
              </a:rPr>
              <a:t>ordereth</a:t>
            </a:r>
            <a:r>
              <a:rPr lang="en-SG" sz="2400" b="1" u="sng" dirty="0">
                <a:solidFill>
                  <a:srgbClr val="00FFEB"/>
                </a:solidFill>
                <a:latin typeface="Cambria" panose="02040503050406030204" pitchFamily="18" charset="0"/>
              </a:rPr>
              <a:t> them to fall out according to the nature of</a:t>
            </a:r>
            <a:r>
              <a:rPr lang="en-SG" sz="2400" b="1" i="1" dirty="0">
                <a:solidFill>
                  <a:srgbClr val="00FFEB"/>
                </a:solidFill>
                <a:latin typeface="Cambria" panose="02040503050406030204" pitchFamily="18" charset="0"/>
              </a:rPr>
              <a:t> </a:t>
            </a:r>
            <a:r>
              <a:rPr lang="en-SG" sz="2400" b="1" dirty="0">
                <a:solidFill>
                  <a:srgbClr val="00FFEB"/>
                </a:solidFill>
                <a:latin typeface="Cambria" panose="02040503050406030204" pitchFamily="18" charset="0"/>
              </a:rPr>
              <a:t>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grpSp>
        <p:nvGrpSpPr>
          <p:cNvPr id="2" name="Group 1">
            <a:extLst>
              <a:ext uri="{FF2B5EF4-FFF2-40B4-BE49-F238E27FC236}">
                <a16:creationId xmlns:a16="http://schemas.microsoft.com/office/drawing/2014/main" id="{2B1BB9BA-39B4-7441-A7FD-DB4CF51C8503}"/>
              </a:ext>
            </a:extLst>
          </p:cNvPr>
          <p:cNvGrpSpPr/>
          <p:nvPr/>
        </p:nvGrpSpPr>
        <p:grpSpPr>
          <a:xfrm>
            <a:off x="514350" y="4443410"/>
            <a:ext cx="11083957" cy="2102676"/>
            <a:chOff x="514350" y="4443410"/>
            <a:chExt cx="11083957" cy="2102676"/>
          </a:xfrm>
        </p:grpSpPr>
        <p:sp>
          <p:nvSpPr>
            <p:cNvPr id="8" name="Oval 7">
              <a:extLst>
                <a:ext uri="{FF2B5EF4-FFF2-40B4-BE49-F238E27FC236}">
                  <a16:creationId xmlns:a16="http://schemas.microsoft.com/office/drawing/2014/main" id="{2DDC0BCF-AC7F-AA41-A4A3-CAA77A0A02AC}"/>
                </a:ext>
              </a:extLst>
            </p:cNvPr>
            <p:cNvSpPr/>
            <p:nvPr/>
          </p:nvSpPr>
          <p:spPr>
            <a:xfrm>
              <a:off x="514350" y="4486275"/>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Who</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Is</a:t>
              </a:r>
            </a:p>
          </p:txBody>
        </p:sp>
        <p:sp>
          <p:nvSpPr>
            <p:cNvPr id="9" name="Oval 8">
              <a:extLst>
                <a:ext uri="{FF2B5EF4-FFF2-40B4-BE49-F238E27FC236}">
                  <a16:creationId xmlns:a16="http://schemas.microsoft.com/office/drawing/2014/main" id="{FD8F814A-FF2F-234E-B3C4-9DD338A69103}"/>
                </a:ext>
              </a:extLst>
            </p:cNvPr>
            <p:cNvSpPr/>
            <p:nvPr/>
          </p:nvSpPr>
          <p:spPr>
            <a:xfrm>
              <a:off x="3438525" y="4486274"/>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0" name="Oval 9">
              <a:extLst>
                <a:ext uri="{FF2B5EF4-FFF2-40B4-BE49-F238E27FC236}">
                  <a16:creationId xmlns:a16="http://schemas.microsoft.com/office/drawing/2014/main" id="{18E070FF-318C-A34B-B209-D0BAC9D65504}"/>
                </a:ext>
              </a:extLst>
            </p:cNvPr>
            <p:cNvSpPr/>
            <p:nvPr/>
          </p:nvSpPr>
          <p:spPr>
            <a:xfrm>
              <a:off x="6562725" y="4443411"/>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Creates</a:t>
              </a:r>
            </a:p>
          </p:txBody>
        </p:sp>
        <p:sp>
          <p:nvSpPr>
            <p:cNvPr id="11" name="Oval 10">
              <a:extLst>
                <a:ext uri="{FF2B5EF4-FFF2-40B4-BE49-F238E27FC236}">
                  <a16:creationId xmlns:a16="http://schemas.microsoft.com/office/drawing/2014/main" id="{4BEAE8AF-9960-1E48-8DE1-0D7EA84EA0F2}"/>
                </a:ext>
              </a:extLst>
            </p:cNvPr>
            <p:cNvSpPr/>
            <p:nvPr/>
          </p:nvSpPr>
          <p:spPr>
            <a:xfrm>
              <a:off x="9555194" y="4443410"/>
              <a:ext cx="2043113" cy="20598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cxnSp>
          <p:nvCxnSpPr>
            <p:cNvPr id="12" name="Straight Arrow Connector 11">
              <a:extLst>
                <a:ext uri="{FF2B5EF4-FFF2-40B4-BE49-F238E27FC236}">
                  <a16:creationId xmlns:a16="http://schemas.microsoft.com/office/drawing/2014/main" id="{61CAD7B5-0CF0-254D-B932-AEFF6B6C1418}"/>
                </a:ext>
              </a:extLst>
            </p:cNvPr>
            <p:cNvCxnSpPr/>
            <p:nvPr/>
          </p:nvCxnSpPr>
          <p:spPr>
            <a:xfrm>
              <a:off x="2700336" y="547331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D654A8-57F9-6E4E-96DC-B98DC22787C6}"/>
                </a:ext>
              </a:extLst>
            </p:cNvPr>
            <p:cNvCxnSpPr/>
            <p:nvPr/>
          </p:nvCxnSpPr>
          <p:spPr>
            <a:xfrm>
              <a:off x="5733764"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D91208-B844-FE4F-9D37-DC0E1605E6BC}"/>
                </a:ext>
              </a:extLst>
            </p:cNvPr>
            <p:cNvCxnSpPr/>
            <p:nvPr/>
          </p:nvCxnSpPr>
          <p:spPr>
            <a:xfrm>
              <a:off x="8810623" y="5469755"/>
              <a:ext cx="585788"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B0340C9-6277-1D40-ACB3-EA7A030CDF0A}"/>
              </a:ext>
            </a:extLst>
          </p:cNvPr>
          <p:cNvSpPr/>
          <p:nvPr/>
        </p:nvSpPr>
        <p:spPr>
          <a:xfrm>
            <a:off x="3438524" y="4491344"/>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What</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Decrees</a:t>
            </a:r>
          </a:p>
        </p:txBody>
      </p:sp>
      <p:sp>
        <p:nvSpPr>
          <p:cNvPr id="16" name="Oval 15">
            <a:extLst>
              <a:ext uri="{FF2B5EF4-FFF2-40B4-BE49-F238E27FC236}">
                <a16:creationId xmlns:a16="http://schemas.microsoft.com/office/drawing/2014/main" id="{4856BB9C-81EB-F643-9722-BF495A8983E8}"/>
              </a:ext>
            </a:extLst>
          </p:cNvPr>
          <p:cNvSpPr/>
          <p:nvPr/>
        </p:nvSpPr>
        <p:spPr>
          <a:xfrm>
            <a:off x="9555193" y="4439849"/>
            <a:ext cx="2043113" cy="205981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How</a:t>
            </a:r>
          </a:p>
          <a:p>
            <a:pPr algn="ctr"/>
            <a:r>
              <a:rPr lang="en-US" sz="2400" b="1" dirty="0">
                <a:solidFill>
                  <a:schemeClr val="tx1"/>
                </a:solidFill>
                <a:latin typeface="Cambria" panose="02040503050406030204" pitchFamily="18" charset="0"/>
              </a:rPr>
              <a:t>God</a:t>
            </a:r>
          </a:p>
          <a:p>
            <a:pPr algn="ctr"/>
            <a:r>
              <a:rPr lang="en-US" sz="2400" b="1" dirty="0">
                <a:solidFill>
                  <a:schemeClr val="tx1"/>
                </a:solidFill>
                <a:latin typeface="Cambria" panose="02040503050406030204" pitchFamily="18" charset="0"/>
              </a:rPr>
              <a:t>Governs</a:t>
            </a:r>
          </a:p>
        </p:txBody>
      </p:sp>
      <p:cxnSp>
        <p:nvCxnSpPr>
          <p:cNvPr id="4" name="Straight Arrow Connector 3">
            <a:extLst>
              <a:ext uri="{FF2B5EF4-FFF2-40B4-BE49-F238E27FC236}">
                <a16:creationId xmlns:a16="http://schemas.microsoft.com/office/drawing/2014/main" id="{28EAAEC4-0781-A549-9520-35E3FC6DB339}"/>
              </a:ext>
            </a:extLst>
          </p:cNvPr>
          <p:cNvCxnSpPr>
            <a:cxnSpLocks/>
          </p:cNvCxnSpPr>
          <p:nvPr/>
        </p:nvCxnSpPr>
        <p:spPr>
          <a:xfrm>
            <a:off x="8086734" y="1814511"/>
            <a:ext cx="2328854" cy="2625338"/>
          </a:xfrm>
          <a:prstGeom prst="straightConnector1">
            <a:avLst/>
          </a:prstGeom>
          <a:ln w="41275">
            <a:solidFill>
              <a:srgbClr val="00FFEB"/>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0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a:solidFill>
            <a:schemeClr val="accent1"/>
          </a:solidFill>
          <a:ln>
            <a:solidFill>
              <a:srgbClr val="00FFEB"/>
            </a:solidFill>
            <a:prstDash val="dash"/>
          </a:ln>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t>
            </a:r>
            <a:r>
              <a:rPr lang="en-SG" sz="2400" b="1" u="wavyHeavy" dirty="0">
                <a:solidFill>
                  <a:srgbClr val="00FF00"/>
                </a:solidFill>
                <a:latin typeface="Cambria" panose="02040503050406030204" pitchFamily="18" charset="0"/>
              </a:rPr>
              <a:t>all things come to pass immutably and infallibly</a:t>
            </a:r>
            <a:r>
              <a:rPr lang="en-SG" sz="2400" b="1" dirty="0">
                <a:solidFill>
                  <a:schemeClr val="bg1"/>
                </a:solidFill>
                <a:latin typeface="Cambria" panose="02040503050406030204" pitchFamily="18" charset="0"/>
              </a:rPr>
              <a:t>; </a:t>
            </a:r>
            <a:r>
              <a:rPr lang="en-SG" sz="2400" b="1" u="dottedHeavy" dirty="0">
                <a:solidFill>
                  <a:srgbClr val="00FF00"/>
                </a:solidFill>
                <a:latin typeface="Cambria" panose="02040503050406030204" pitchFamily="18" charset="0"/>
              </a:rPr>
              <a:t>so that there is not anything befalls any by chance, or without his providence</a:t>
            </a:r>
            <a:r>
              <a:rPr lang="en-SG" sz="2400" b="1" dirty="0">
                <a:solidFill>
                  <a:schemeClr val="bg1"/>
                </a:solidFill>
                <a:latin typeface="Cambria" panose="02040503050406030204" pitchFamily="18" charset="0"/>
              </a:rPr>
              <a:t>; yet </a:t>
            </a:r>
            <a:r>
              <a:rPr lang="en-SG" sz="2400" b="1" u="sng" dirty="0">
                <a:solidFill>
                  <a:srgbClr val="00FFEB"/>
                </a:solidFill>
                <a:latin typeface="Cambria" panose="02040503050406030204" pitchFamily="18" charset="0"/>
              </a:rPr>
              <a:t>by the same providence he </a:t>
            </a:r>
            <a:r>
              <a:rPr lang="en-SG" sz="2400" b="1" u="sng" dirty="0" err="1">
                <a:solidFill>
                  <a:srgbClr val="00FFEB"/>
                </a:solidFill>
                <a:latin typeface="Cambria" panose="02040503050406030204" pitchFamily="18" charset="0"/>
              </a:rPr>
              <a:t>ordereth</a:t>
            </a:r>
            <a:r>
              <a:rPr lang="en-SG" sz="2400" b="1" u="sng" dirty="0">
                <a:solidFill>
                  <a:srgbClr val="00FFEB"/>
                </a:solidFill>
                <a:latin typeface="Cambria" panose="02040503050406030204" pitchFamily="18" charset="0"/>
              </a:rPr>
              <a:t> them to fall out according to the nature of</a:t>
            </a:r>
            <a:r>
              <a:rPr lang="en-SG" sz="2400" b="1" dirty="0">
                <a:solidFill>
                  <a:srgbClr val="00FFEB"/>
                </a:solidFill>
                <a:latin typeface="Cambria" panose="02040503050406030204" pitchFamily="18" charset="0"/>
              </a:rPr>
              <a:t> 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7" name="Rectangle 16">
            <a:extLst>
              <a:ext uri="{FF2B5EF4-FFF2-40B4-BE49-F238E27FC236}">
                <a16:creationId xmlns:a16="http://schemas.microsoft.com/office/drawing/2014/main" id="{299F4E96-7AE6-CF4C-B584-82AED7889A51}"/>
              </a:ext>
            </a:extLst>
          </p:cNvPr>
          <p:cNvSpPr/>
          <p:nvPr/>
        </p:nvSpPr>
        <p:spPr>
          <a:xfrm>
            <a:off x="428625" y="3826277"/>
            <a:ext cx="11244263" cy="1200329"/>
          </a:xfrm>
          <a:prstGeom prst="rect">
            <a:avLst/>
          </a:prstGeom>
        </p:spPr>
        <p:txBody>
          <a:bodyPr wrap="square">
            <a:spAutoFit/>
          </a:bodyPr>
          <a:lstStyle/>
          <a:p>
            <a:pPr algn="ctr"/>
            <a:r>
              <a:rPr lang="en-SG" sz="2400" b="1" i="1" u="none" strike="noStrike" dirty="0">
                <a:solidFill>
                  <a:schemeClr val="bg1"/>
                </a:solidFill>
                <a:effectLst/>
                <a:latin typeface="Cambria" panose="02040503050406030204" pitchFamily="18" charset="0"/>
              </a:rPr>
              <a:t>The lot is cast into the lap,</a:t>
            </a:r>
            <a:br>
              <a:rPr lang="en-SG" sz="2400" b="1" i="1" dirty="0">
                <a:solidFill>
                  <a:schemeClr val="bg1"/>
                </a:solidFill>
                <a:latin typeface="Cambria" panose="02040503050406030204" pitchFamily="18" charset="0"/>
              </a:rPr>
            </a:br>
            <a:r>
              <a:rPr lang="en-SG" sz="2400" b="1" i="1" u="none" strike="noStrike" dirty="0">
                <a:solidFill>
                  <a:schemeClr val="bg1"/>
                </a:solidFill>
                <a:effectLst/>
                <a:latin typeface="Cambria" panose="02040503050406030204" pitchFamily="18" charset="0"/>
              </a:rPr>
              <a:t>But its every decision is from the Lord.</a:t>
            </a:r>
          </a:p>
          <a:p>
            <a:pPr algn="ctr"/>
            <a:r>
              <a:rPr lang="en-SG" sz="2400" b="1" dirty="0">
                <a:solidFill>
                  <a:schemeClr val="bg1"/>
                </a:solidFill>
                <a:latin typeface="Cambria" panose="02040503050406030204" pitchFamily="18" charset="0"/>
              </a:rPr>
              <a:t>PROVERBS 16:33</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01790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a:solidFill>
            <a:schemeClr val="accent1"/>
          </a:solidFill>
          <a:ln>
            <a:solidFill>
              <a:srgbClr val="00FFEB"/>
            </a:solidFill>
            <a:prstDash val="dash"/>
          </a:ln>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t>
            </a:r>
            <a:r>
              <a:rPr lang="en-SG" sz="2400" b="1" u="wavyHeavy" dirty="0">
                <a:solidFill>
                  <a:srgbClr val="00FF00"/>
                </a:solidFill>
                <a:latin typeface="Cambria" panose="02040503050406030204" pitchFamily="18" charset="0"/>
              </a:rPr>
              <a:t>all things come to pass immutably and infallibly</a:t>
            </a:r>
            <a:r>
              <a:rPr lang="en-SG" sz="2400" b="1" dirty="0">
                <a:solidFill>
                  <a:schemeClr val="bg1"/>
                </a:solidFill>
                <a:latin typeface="Cambria" panose="02040503050406030204" pitchFamily="18" charset="0"/>
              </a:rPr>
              <a:t>; </a:t>
            </a:r>
            <a:r>
              <a:rPr lang="en-SG" sz="2400" b="1" u="dottedHeavy" dirty="0">
                <a:solidFill>
                  <a:srgbClr val="00FF00"/>
                </a:solidFill>
                <a:latin typeface="Cambria" panose="02040503050406030204" pitchFamily="18" charset="0"/>
              </a:rPr>
              <a:t>so that there is not anything befalls any by chance, or without his providence</a:t>
            </a:r>
            <a:r>
              <a:rPr lang="en-SG" sz="2400" b="1" dirty="0">
                <a:solidFill>
                  <a:schemeClr val="bg1"/>
                </a:solidFill>
                <a:latin typeface="Cambria" panose="02040503050406030204" pitchFamily="18" charset="0"/>
              </a:rPr>
              <a:t>; yet </a:t>
            </a:r>
            <a:r>
              <a:rPr lang="en-SG" sz="2400" b="1" u="sng" dirty="0">
                <a:solidFill>
                  <a:srgbClr val="00FFEB"/>
                </a:solidFill>
                <a:latin typeface="Cambria" panose="02040503050406030204" pitchFamily="18" charset="0"/>
              </a:rPr>
              <a:t>by the same providence he </a:t>
            </a:r>
            <a:r>
              <a:rPr lang="en-SG" sz="2400" b="1" u="sng" dirty="0" err="1">
                <a:solidFill>
                  <a:srgbClr val="00FFEB"/>
                </a:solidFill>
                <a:latin typeface="Cambria" panose="02040503050406030204" pitchFamily="18" charset="0"/>
              </a:rPr>
              <a:t>ordereth</a:t>
            </a:r>
            <a:r>
              <a:rPr lang="en-SG" sz="2400" b="1" u="sng" dirty="0">
                <a:solidFill>
                  <a:srgbClr val="00FFEB"/>
                </a:solidFill>
                <a:latin typeface="Cambria" panose="02040503050406030204" pitchFamily="18" charset="0"/>
              </a:rPr>
              <a:t> them to fall out according to the nature of</a:t>
            </a:r>
            <a:r>
              <a:rPr lang="en-SG" sz="2400" b="1" dirty="0">
                <a:solidFill>
                  <a:srgbClr val="00FFEB"/>
                </a:solidFill>
                <a:latin typeface="Cambria" panose="02040503050406030204" pitchFamily="18" charset="0"/>
              </a:rPr>
              <a:t> 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7" name="Rectangle 16">
            <a:extLst>
              <a:ext uri="{FF2B5EF4-FFF2-40B4-BE49-F238E27FC236}">
                <a16:creationId xmlns:a16="http://schemas.microsoft.com/office/drawing/2014/main" id="{299F4E96-7AE6-CF4C-B584-82AED7889A51}"/>
              </a:ext>
            </a:extLst>
          </p:cNvPr>
          <p:cNvSpPr/>
          <p:nvPr/>
        </p:nvSpPr>
        <p:spPr>
          <a:xfrm>
            <a:off x="428625" y="3826277"/>
            <a:ext cx="11244263" cy="1200329"/>
          </a:xfrm>
          <a:prstGeom prst="rect">
            <a:avLst/>
          </a:prstGeom>
        </p:spPr>
        <p:txBody>
          <a:bodyPr wrap="square">
            <a:spAutoFit/>
          </a:bodyPr>
          <a:lstStyle/>
          <a:p>
            <a:pPr algn="ctr"/>
            <a:r>
              <a:rPr lang="en-SG" sz="2400" b="1" i="1" dirty="0">
                <a:solidFill>
                  <a:schemeClr val="bg1"/>
                </a:solidFill>
                <a:latin typeface="Cambria" panose="02040503050406030204" pitchFamily="18" charset="0"/>
              </a:rPr>
              <a:t>The horse is prepared for the day of battle,</a:t>
            </a:r>
            <a:br>
              <a:rPr lang="en-SG" sz="2400" b="1" i="1" dirty="0">
                <a:solidFill>
                  <a:schemeClr val="bg1"/>
                </a:solidFill>
                <a:latin typeface="Cambria" panose="02040503050406030204" pitchFamily="18" charset="0"/>
              </a:rPr>
            </a:br>
            <a:r>
              <a:rPr lang="en-SG" sz="2400" b="1" i="1" dirty="0">
                <a:solidFill>
                  <a:schemeClr val="bg1"/>
                </a:solidFill>
                <a:latin typeface="Cambria" panose="02040503050406030204" pitchFamily="18" charset="0"/>
              </a:rPr>
              <a:t>But deliverance is of the Lord.</a:t>
            </a:r>
          </a:p>
          <a:p>
            <a:pPr algn="ctr"/>
            <a:r>
              <a:rPr lang="en-SG" sz="2400" b="1" dirty="0">
                <a:solidFill>
                  <a:schemeClr val="bg1"/>
                </a:solidFill>
                <a:latin typeface="Cambria" panose="02040503050406030204" pitchFamily="18" charset="0"/>
              </a:rPr>
              <a:t>PROVERBS 21:31</a:t>
            </a:r>
            <a:endParaRPr lang="en-US" sz="2400" b="1" dirty="0">
              <a:solidFill>
                <a:schemeClr val="bg1"/>
              </a:solidFill>
              <a:latin typeface="Cambria" panose="02040503050406030204" pitchFamily="18" charset="0"/>
            </a:endParaRPr>
          </a:p>
        </p:txBody>
      </p:sp>
      <p:sp>
        <p:nvSpPr>
          <p:cNvPr id="2" name="Rectangle 1">
            <a:extLst>
              <a:ext uri="{FF2B5EF4-FFF2-40B4-BE49-F238E27FC236}">
                <a16:creationId xmlns:a16="http://schemas.microsoft.com/office/drawing/2014/main" id="{B4031417-6439-724D-829E-B64BBFD7B3F5}"/>
              </a:ext>
            </a:extLst>
          </p:cNvPr>
          <p:cNvSpPr/>
          <p:nvPr/>
        </p:nvSpPr>
        <p:spPr>
          <a:xfrm>
            <a:off x="3048000" y="5263023"/>
            <a:ext cx="6096000" cy="1200329"/>
          </a:xfrm>
          <a:prstGeom prst="rect">
            <a:avLst/>
          </a:prstGeom>
        </p:spPr>
        <p:txBody>
          <a:bodyPr>
            <a:spAutoFit/>
          </a:bodyPr>
          <a:lstStyle/>
          <a:p>
            <a:pPr algn="ctr"/>
            <a:r>
              <a:rPr lang="en-SG" sz="2400" b="1" i="1" u="none" strike="noStrike" dirty="0">
                <a:solidFill>
                  <a:schemeClr val="bg1"/>
                </a:solidFill>
                <a:effectLst/>
                <a:latin typeface="Cambria" panose="02040503050406030204" pitchFamily="18" charset="0"/>
              </a:rPr>
              <a:t>Plans are established by counsel;</a:t>
            </a:r>
            <a:br>
              <a:rPr lang="en-SG" sz="2400" b="1" i="1" dirty="0">
                <a:solidFill>
                  <a:schemeClr val="bg1"/>
                </a:solidFill>
                <a:latin typeface="Cambria" panose="02040503050406030204" pitchFamily="18" charset="0"/>
              </a:rPr>
            </a:br>
            <a:r>
              <a:rPr lang="en-SG" sz="2400" b="1" i="1" u="none" strike="noStrike" dirty="0">
                <a:solidFill>
                  <a:schemeClr val="bg1"/>
                </a:solidFill>
                <a:effectLst/>
                <a:latin typeface="Cambria" panose="02040503050406030204" pitchFamily="18" charset="0"/>
              </a:rPr>
              <a:t>By wise counsel wage war.</a:t>
            </a:r>
          </a:p>
          <a:p>
            <a:pPr algn="ctr"/>
            <a:r>
              <a:rPr lang="en-SG" sz="2400" b="1" dirty="0">
                <a:solidFill>
                  <a:schemeClr val="bg1"/>
                </a:solidFill>
                <a:latin typeface="Cambria" panose="02040503050406030204" pitchFamily="18" charset="0"/>
              </a:rPr>
              <a:t>PROVERBS 20:18</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9583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49874"/>
            <a:ext cx="12191980" cy="7273634"/>
          </a:xfrm>
          <a:prstGeom prst="rect">
            <a:avLst/>
          </a:prstGeom>
          <a:solidFill>
            <a:schemeClr val="accent1"/>
          </a:solidFill>
          <a:ln>
            <a:solidFill>
              <a:srgbClr val="00FFEB"/>
            </a:solidFill>
            <a:prstDash val="dash"/>
          </a:ln>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u="dbl"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u="sng" dirty="0">
                <a:solidFill>
                  <a:srgbClr val="00FF00"/>
                </a:solidFill>
                <a:latin typeface="Cambria" panose="02040503050406030204" pitchFamily="18" charset="0"/>
              </a:rPr>
              <a:t>the first cause</a:t>
            </a:r>
            <a:r>
              <a:rPr lang="en-SG" sz="2400" b="1" dirty="0">
                <a:solidFill>
                  <a:schemeClr val="bg1"/>
                </a:solidFill>
                <a:latin typeface="Cambria" panose="02040503050406030204" pitchFamily="18" charset="0"/>
              </a:rPr>
              <a:t>, </a:t>
            </a:r>
            <a:r>
              <a:rPr lang="en-SG" sz="2400" b="1" u="wavyHeavy" dirty="0">
                <a:solidFill>
                  <a:srgbClr val="00FF00"/>
                </a:solidFill>
                <a:latin typeface="Cambria" panose="02040503050406030204" pitchFamily="18" charset="0"/>
              </a:rPr>
              <a:t>all things come to pass immutably and infallibly</a:t>
            </a:r>
            <a:r>
              <a:rPr lang="en-SG" sz="2400" b="1" dirty="0">
                <a:solidFill>
                  <a:schemeClr val="bg1"/>
                </a:solidFill>
                <a:latin typeface="Cambria" panose="02040503050406030204" pitchFamily="18" charset="0"/>
              </a:rPr>
              <a:t>; </a:t>
            </a:r>
            <a:r>
              <a:rPr lang="en-SG" sz="2400" b="1" u="dottedHeavy" dirty="0">
                <a:solidFill>
                  <a:srgbClr val="00FF00"/>
                </a:solidFill>
                <a:latin typeface="Cambria" panose="02040503050406030204" pitchFamily="18" charset="0"/>
              </a:rPr>
              <a:t>so that there is not anything befalls any by chance, or without his providence</a:t>
            </a:r>
            <a:r>
              <a:rPr lang="en-SG" sz="2400" b="1" dirty="0">
                <a:solidFill>
                  <a:schemeClr val="bg1"/>
                </a:solidFill>
                <a:latin typeface="Cambria" panose="02040503050406030204" pitchFamily="18" charset="0"/>
              </a:rPr>
              <a:t>; yet </a:t>
            </a:r>
            <a:r>
              <a:rPr lang="en-SG" sz="2400" b="1" u="sng" dirty="0">
                <a:solidFill>
                  <a:srgbClr val="00FFEB"/>
                </a:solidFill>
                <a:latin typeface="Cambria" panose="02040503050406030204" pitchFamily="18" charset="0"/>
              </a:rPr>
              <a:t>by the same providence he </a:t>
            </a:r>
            <a:r>
              <a:rPr lang="en-SG" sz="2400" b="1" u="sng" dirty="0" err="1">
                <a:solidFill>
                  <a:srgbClr val="00FFEB"/>
                </a:solidFill>
                <a:latin typeface="Cambria" panose="02040503050406030204" pitchFamily="18" charset="0"/>
              </a:rPr>
              <a:t>ordereth</a:t>
            </a:r>
            <a:r>
              <a:rPr lang="en-SG" sz="2400" b="1" u="sng" dirty="0">
                <a:solidFill>
                  <a:srgbClr val="00FFEB"/>
                </a:solidFill>
                <a:latin typeface="Cambria" panose="02040503050406030204" pitchFamily="18" charset="0"/>
              </a:rPr>
              <a:t> them to fall out according to the nature of</a:t>
            </a:r>
            <a:r>
              <a:rPr lang="en-SG" sz="2400" b="1" i="1" dirty="0">
                <a:solidFill>
                  <a:srgbClr val="00FFEB"/>
                </a:solidFill>
                <a:latin typeface="Cambria" panose="02040503050406030204" pitchFamily="18" charset="0"/>
              </a:rPr>
              <a:t> </a:t>
            </a:r>
            <a:r>
              <a:rPr lang="en-SG" sz="2400" b="1" dirty="0">
                <a:solidFill>
                  <a:srgbClr val="00FFEB"/>
                </a:solidFill>
                <a:latin typeface="Cambria" panose="02040503050406030204" pitchFamily="18" charset="0"/>
              </a:rPr>
              <a:t>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7" name="Rectangle 16">
            <a:extLst>
              <a:ext uri="{FF2B5EF4-FFF2-40B4-BE49-F238E27FC236}">
                <a16:creationId xmlns:a16="http://schemas.microsoft.com/office/drawing/2014/main" id="{299F4E96-7AE6-CF4C-B584-82AED7889A51}"/>
              </a:ext>
            </a:extLst>
          </p:cNvPr>
          <p:cNvSpPr/>
          <p:nvPr/>
        </p:nvSpPr>
        <p:spPr>
          <a:xfrm>
            <a:off x="428625" y="3826277"/>
            <a:ext cx="11244263" cy="1569660"/>
          </a:xfrm>
          <a:prstGeom prst="rect">
            <a:avLst/>
          </a:prstGeom>
        </p:spPr>
        <p:txBody>
          <a:bodyPr wrap="square">
            <a:spAutoFit/>
          </a:bodyPr>
          <a:lstStyle/>
          <a:p>
            <a:pPr algn="ctr"/>
            <a:r>
              <a:rPr lang="en-SG" sz="2400" b="1" i="1" dirty="0">
                <a:solidFill>
                  <a:schemeClr val="bg1"/>
                </a:solidFill>
                <a:latin typeface="Cambria" panose="02040503050406030204" pitchFamily="18" charset="0"/>
              </a:rPr>
              <a:t>Then she left, and went and gleaned in the field after the reapers. And she happened to come to the part of the field belonging to Boaz, who was of the family of Elimelech.</a:t>
            </a:r>
          </a:p>
          <a:p>
            <a:pPr algn="ctr"/>
            <a:r>
              <a:rPr lang="en-SG" sz="2400" b="1" dirty="0">
                <a:solidFill>
                  <a:schemeClr val="bg1"/>
                </a:solidFill>
                <a:latin typeface="Cambria" panose="02040503050406030204" pitchFamily="18" charset="0"/>
              </a:rPr>
              <a:t>RUTH 2:3</a:t>
            </a:r>
            <a:endParaRPr lang="en-US" sz="2400" b="1" dirty="0">
              <a:solidFill>
                <a:schemeClr val="bg1"/>
              </a:solidFill>
              <a:latin typeface="Cambria" panose="02040503050406030204" pitchFamily="18" charset="0"/>
            </a:endParaRPr>
          </a:p>
        </p:txBody>
      </p:sp>
      <p:sp>
        <p:nvSpPr>
          <p:cNvPr id="2" name="Rectangle 1">
            <a:extLst>
              <a:ext uri="{FF2B5EF4-FFF2-40B4-BE49-F238E27FC236}">
                <a16:creationId xmlns:a16="http://schemas.microsoft.com/office/drawing/2014/main" id="{B4031417-6439-724D-829E-B64BBFD7B3F5}"/>
              </a:ext>
            </a:extLst>
          </p:cNvPr>
          <p:cNvSpPr/>
          <p:nvPr/>
        </p:nvSpPr>
        <p:spPr>
          <a:xfrm>
            <a:off x="2057399" y="5534489"/>
            <a:ext cx="7872413" cy="1200329"/>
          </a:xfrm>
          <a:prstGeom prst="rect">
            <a:avLst/>
          </a:prstGeom>
        </p:spPr>
        <p:txBody>
          <a:bodyPr wrap="square">
            <a:spAutoFit/>
          </a:bodyPr>
          <a:lstStyle/>
          <a:p>
            <a:pPr algn="ctr"/>
            <a:r>
              <a:rPr lang="en-SG" sz="2400" b="1" i="1" dirty="0">
                <a:solidFill>
                  <a:schemeClr val="bg1"/>
                </a:solidFill>
                <a:latin typeface="Cambria" panose="02040503050406030204" pitchFamily="18" charset="0"/>
              </a:rPr>
              <a:t>Houses and riches are an inheritance from fathers,</a:t>
            </a:r>
            <a:br>
              <a:rPr lang="en-SG" sz="2400" b="1" i="1" dirty="0">
                <a:solidFill>
                  <a:schemeClr val="bg1"/>
                </a:solidFill>
                <a:latin typeface="Cambria" panose="02040503050406030204" pitchFamily="18" charset="0"/>
              </a:rPr>
            </a:br>
            <a:r>
              <a:rPr lang="en-SG" sz="2400" b="1" i="1" dirty="0">
                <a:solidFill>
                  <a:schemeClr val="bg1"/>
                </a:solidFill>
                <a:latin typeface="Cambria" panose="02040503050406030204" pitchFamily="18" charset="0"/>
              </a:rPr>
              <a:t>But a prudent wife is from the Lord.</a:t>
            </a:r>
          </a:p>
          <a:p>
            <a:pPr algn="ctr"/>
            <a:r>
              <a:rPr lang="en-SG" sz="2400" b="1" dirty="0">
                <a:solidFill>
                  <a:schemeClr val="bg1"/>
                </a:solidFill>
                <a:latin typeface="Cambria" panose="02040503050406030204" pitchFamily="18" charset="0"/>
              </a:rPr>
              <a:t>PROVERBS 19:14</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6110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i="1" u="sng"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the first cause, </a:t>
            </a:r>
            <a:r>
              <a:rPr lang="en-SG" sz="2400" b="1" u="wavyHeavy" dirty="0">
                <a:solidFill>
                  <a:srgbClr val="00FF00"/>
                </a:solidFill>
                <a:latin typeface="Cambria" panose="02040503050406030204" pitchFamily="18" charset="0"/>
              </a:rPr>
              <a:t>all things come to pass immutably and infallibly; so that there is not anything befalls any by chance, or without his providence</a:t>
            </a:r>
            <a:r>
              <a:rPr lang="en-SG" sz="2400" b="1" dirty="0">
                <a:solidFill>
                  <a:schemeClr val="bg1"/>
                </a:solidFill>
                <a:latin typeface="Cambria" panose="02040503050406030204" pitchFamily="18" charset="0"/>
              </a:rPr>
              <a:t>; yet </a:t>
            </a:r>
            <a:r>
              <a:rPr lang="en-SG" sz="2400" b="1" u="sng" dirty="0">
                <a:solidFill>
                  <a:srgbClr val="00FFEB"/>
                </a:solidFill>
                <a:latin typeface="Cambria" panose="02040503050406030204" pitchFamily="18" charset="0"/>
              </a:rPr>
              <a:t>by the same providence he </a:t>
            </a:r>
            <a:r>
              <a:rPr lang="en-SG" sz="2400" b="1" u="sng" dirty="0" err="1">
                <a:solidFill>
                  <a:srgbClr val="00FFEB"/>
                </a:solidFill>
                <a:latin typeface="Cambria" panose="02040503050406030204" pitchFamily="18" charset="0"/>
              </a:rPr>
              <a:t>ordereth</a:t>
            </a:r>
            <a:r>
              <a:rPr lang="en-SG" sz="2400" b="1" u="sng" dirty="0">
                <a:solidFill>
                  <a:srgbClr val="00FFEB"/>
                </a:solidFill>
                <a:latin typeface="Cambria" panose="02040503050406030204" pitchFamily="18" charset="0"/>
              </a:rPr>
              <a:t> them to fall out according to the nature of</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8" name="TextBox 7">
            <a:extLst>
              <a:ext uri="{FF2B5EF4-FFF2-40B4-BE49-F238E27FC236}">
                <a16:creationId xmlns:a16="http://schemas.microsoft.com/office/drawing/2014/main" id="{A3932505-1DDD-714A-B546-D86121DE40D6}"/>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A76EC0C0-6B64-604E-959D-0261AC3B07D1}"/>
              </a:ext>
            </a:extLst>
          </p:cNvPr>
          <p:cNvSpPr/>
          <p:nvPr/>
        </p:nvSpPr>
        <p:spPr>
          <a:xfrm>
            <a:off x="428625" y="3826277"/>
            <a:ext cx="11244263" cy="1200329"/>
          </a:xfrm>
          <a:prstGeom prst="rect">
            <a:avLst/>
          </a:prstGeom>
        </p:spPr>
        <p:txBody>
          <a:bodyPr wrap="square">
            <a:spAutoFit/>
          </a:bodyPr>
          <a:lstStyle/>
          <a:p>
            <a:pPr algn="ctr"/>
            <a:r>
              <a:rPr lang="en-SG" sz="2400" b="1" i="1" baseline="30000"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Him, being delivered by the determined purpose and foreknowledge of God, you have taken by lawless hands, have crucified, and put to death; </a:t>
            </a:r>
          </a:p>
          <a:p>
            <a:pPr algn="ctr"/>
            <a:r>
              <a:rPr lang="en-SG" sz="2400" b="1" dirty="0">
                <a:solidFill>
                  <a:schemeClr val="bg1"/>
                </a:solidFill>
                <a:latin typeface="Cambria" panose="02040503050406030204" pitchFamily="18" charset="0"/>
              </a:rPr>
              <a:t>ACTS 2:23</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4285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i="1" u="sng"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the first cause, </a:t>
            </a:r>
            <a:r>
              <a:rPr lang="en-SG" sz="2400" b="1" u="wavyHeavy" dirty="0">
                <a:solidFill>
                  <a:srgbClr val="00FF00"/>
                </a:solidFill>
                <a:latin typeface="Cambria" panose="02040503050406030204" pitchFamily="18" charset="0"/>
              </a:rPr>
              <a:t>all things come to pass immutably and infallibly; so that there is not anything befalls any by chance, or without his providence</a:t>
            </a:r>
            <a:r>
              <a:rPr lang="en-SG" sz="2400" b="1" dirty="0">
                <a:solidFill>
                  <a:schemeClr val="bg1"/>
                </a:solidFill>
                <a:latin typeface="Cambria" panose="02040503050406030204" pitchFamily="18" charset="0"/>
              </a:rPr>
              <a:t>; yet </a:t>
            </a:r>
            <a:r>
              <a:rPr lang="en-SG" sz="2400" b="1" u="sng" dirty="0">
                <a:solidFill>
                  <a:srgbClr val="00FFEB"/>
                </a:solidFill>
                <a:latin typeface="Cambria" panose="02040503050406030204" pitchFamily="18" charset="0"/>
              </a:rPr>
              <a:t>by the same providence he </a:t>
            </a:r>
            <a:r>
              <a:rPr lang="en-SG" sz="2400" b="1" u="sng" dirty="0" err="1">
                <a:solidFill>
                  <a:srgbClr val="00FFEB"/>
                </a:solidFill>
                <a:latin typeface="Cambria" panose="02040503050406030204" pitchFamily="18" charset="0"/>
              </a:rPr>
              <a:t>ordereth</a:t>
            </a:r>
            <a:r>
              <a:rPr lang="en-SG" sz="2400" b="1" u="sng" dirty="0">
                <a:solidFill>
                  <a:srgbClr val="00FFEB"/>
                </a:solidFill>
                <a:latin typeface="Cambria" panose="02040503050406030204" pitchFamily="18" charset="0"/>
              </a:rPr>
              <a:t> them to fall out according to the nature of</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8" name="TextBox 7">
            <a:extLst>
              <a:ext uri="{FF2B5EF4-FFF2-40B4-BE49-F238E27FC236}">
                <a16:creationId xmlns:a16="http://schemas.microsoft.com/office/drawing/2014/main" id="{A3932505-1DDD-714A-B546-D86121DE40D6}"/>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2" name="Rectangle 1">
            <a:extLst>
              <a:ext uri="{FF2B5EF4-FFF2-40B4-BE49-F238E27FC236}">
                <a16:creationId xmlns:a16="http://schemas.microsoft.com/office/drawing/2014/main" id="{A76EC0C0-6B64-604E-959D-0261AC3B07D1}"/>
              </a:ext>
            </a:extLst>
          </p:cNvPr>
          <p:cNvSpPr/>
          <p:nvPr/>
        </p:nvSpPr>
        <p:spPr>
          <a:xfrm>
            <a:off x="428625" y="3826277"/>
            <a:ext cx="11244263" cy="2677656"/>
          </a:xfrm>
          <a:prstGeom prst="rect">
            <a:avLst/>
          </a:prstGeom>
        </p:spPr>
        <p:txBody>
          <a:bodyPr wrap="square">
            <a:spAutoFit/>
          </a:bodyPr>
          <a:lstStyle/>
          <a:p>
            <a:pPr algn="ctr"/>
            <a:r>
              <a:rPr lang="en-SG" sz="2400" b="1" i="1" dirty="0">
                <a:solidFill>
                  <a:schemeClr val="bg1"/>
                </a:solidFill>
                <a:latin typeface="Cambria" panose="02040503050406030204" pitchFamily="18" charset="0"/>
              </a:rPr>
              <a:t>And the Lord smelled a soothing aroma. Then the Lord said in His heart, </a:t>
            </a:r>
          </a:p>
          <a:p>
            <a:pPr algn="ctr"/>
            <a:r>
              <a:rPr lang="en-SG" sz="2400" b="1" i="1" dirty="0">
                <a:solidFill>
                  <a:schemeClr val="bg1"/>
                </a:solidFill>
                <a:latin typeface="Cambria" panose="02040503050406030204" pitchFamily="18" charset="0"/>
              </a:rPr>
              <a:t>“I will never again curse the ground for man’s sake, </a:t>
            </a:r>
          </a:p>
          <a:p>
            <a:pPr algn="ctr"/>
            <a:r>
              <a:rPr lang="en-SG" sz="2400" b="1" i="1" dirty="0">
                <a:solidFill>
                  <a:schemeClr val="bg1"/>
                </a:solidFill>
                <a:latin typeface="Cambria" panose="02040503050406030204" pitchFamily="18" charset="0"/>
              </a:rPr>
              <a:t>although the imagination</a:t>
            </a:r>
            <a:r>
              <a:rPr lang="en-SG" sz="2400" b="1" i="1" baseline="30000" dirty="0">
                <a:solidFill>
                  <a:schemeClr val="bg1"/>
                </a:solidFill>
                <a:latin typeface="Cambria" panose="02040503050406030204" pitchFamily="18" charset="0"/>
              </a:rPr>
              <a:t> </a:t>
            </a:r>
            <a:r>
              <a:rPr lang="en-SG" sz="2400" b="1" i="1" dirty="0">
                <a:solidFill>
                  <a:schemeClr val="bg1"/>
                </a:solidFill>
                <a:latin typeface="Cambria" panose="02040503050406030204" pitchFamily="18" charset="0"/>
              </a:rPr>
              <a:t>of man’s heart is evil from his youth; </a:t>
            </a:r>
          </a:p>
          <a:p>
            <a:pPr algn="ctr"/>
            <a:r>
              <a:rPr lang="en-SG" sz="2400" b="1" i="1" dirty="0">
                <a:solidFill>
                  <a:schemeClr val="bg1"/>
                </a:solidFill>
                <a:latin typeface="Cambria" panose="02040503050406030204" pitchFamily="18" charset="0"/>
              </a:rPr>
              <a:t>nor will I again destroy every living thing as I have done. </a:t>
            </a:r>
          </a:p>
          <a:p>
            <a:pPr algn="ctr"/>
            <a:r>
              <a:rPr lang="en-SG" sz="2400" b="1" i="1" dirty="0">
                <a:solidFill>
                  <a:schemeClr val="bg1"/>
                </a:solidFill>
                <a:latin typeface="Cambria" panose="02040503050406030204" pitchFamily="18" charset="0"/>
              </a:rPr>
              <a:t>While the earth remains, seedtime and harvest, cold and heat, winter and summer, and day and night shall not cease.”</a:t>
            </a:r>
          </a:p>
          <a:p>
            <a:pPr algn="ctr"/>
            <a:r>
              <a:rPr lang="en-SG" sz="2400" b="1" dirty="0">
                <a:solidFill>
                  <a:schemeClr val="bg1"/>
                </a:solidFill>
                <a:latin typeface="Cambria" panose="02040503050406030204" pitchFamily="18" charset="0"/>
              </a:rPr>
              <a:t>GENESIS 8:21-22</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928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2308324"/>
          </a:xfrm>
          <a:prstGeom prst="rect">
            <a:avLst/>
          </a:prstGeom>
        </p:spPr>
        <p:txBody>
          <a:bodyPr wrap="square">
            <a:spAutoFit/>
          </a:bodyPr>
          <a:lstStyle/>
          <a:p>
            <a:pPr algn="just"/>
            <a:r>
              <a:rPr lang="en-SG" sz="2400" b="1" dirty="0">
                <a:solidFill>
                  <a:schemeClr val="bg1"/>
                </a:solidFill>
                <a:latin typeface="Cambria" panose="02040503050406030204" pitchFamily="18" charset="0"/>
              </a:rPr>
              <a:t>2. Although in relation to </a:t>
            </a:r>
            <a:r>
              <a:rPr lang="en-SG" sz="2400" b="1" i="1" u="sng" dirty="0">
                <a:solidFill>
                  <a:srgbClr val="00FF00"/>
                </a:solidFill>
                <a:latin typeface="Cambria" panose="02040503050406030204" pitchFamily="18" charset="0"/>
              </a:rPr>
              <a:t>the foreknowledge and decree of God</a:t>
            </a:r>
            <a:r>
              <a:rPr lang="en-SG" sz="2400" b="1" dirty="0">
                <a:solidFill>
                  <a:schemeClr val="bg1"/>
                </a:solidFill>
                <a:latin typeface="Cambria" panose="02040503050406030204" pitchFamily="18" charset="0"/>
              </a:rPr>
              <a:t>, </a:t>
            </a:r>
            <a:r>
              <a:rPr lang="en-SG" sz="2400" b="1" dirty="0">
                <a:solidFill>
                  <a:srgbClr val="00FF00"/>
                </a:solidFill>
                <a:latin typeface="Cambria" panose="02040503050406030204" pitchFamily="18" charset="0"/>
              </a:rPr>
              <a:t>the first cause, </a:t>
            </a:r>
            <a:r>
              <a:rPr lang="en-SG" sz="2400" b="1" u="wavyHeavy" dirty="0">
                <a:solidFill>
                  <a:srgbClr val="00FF00"/>
                </a:solidFill>
                <a:latin typeface="Cambria" panose="02040503050406030204" pitchFamily="18" charset="0"/>
              </a:rPr>
              <a:t>all things come to pass immutably and infallibly; so that there is not anything befalls any by chance, or without his providence</a:t>
            </a:r>
            <a:r>
              <a:rPr lang="en-SG" sz="2400" b="1" dirty="0">
                <a:solidFill>
                  <a:schemeClr val="bg1"/>
                </a:solidFill>
                <a:latin typeface="Cambria" panose="02040503050406030204" pitchFamily="18" charset="0"/>
              </a:rPr>
              <a:t>; yet </a:t>
            </a:r>
            <a:r>
              <a:rPr lang="en-SG" sz="2400" b="1" u="sng" dirty="0">
                <a:solidFill>
                  <a:srgbClr val="00FFEB"/>
                </a:solidFill>
                <a:latin typeface="Cambria" panose="02040503050406030204" pitchFamily="18" charset="0"/>
              </a:rPr>
              <a:t>by the same providence he </a:t>
            </a:r>
            <a:r>
              <a:rPr lang="en-SG" sz="2400" b="1" u="sng" dirty="0" err="1">
                <a:solidFill>
                  <a:srgbClr val="00FFEB"/>
                </a:solidFill>
                <a:latin typeface="Cambria" panose="02040503050406030204" pitchFamily="18" charset="0"/>
              </a:rPr>
              <a:t>ordereth</a:t>
            </a:r>
            <a:r>
              <a:rPr lang="en-SG" sz="2400" b="1" u="sng" dirty="0">
                <a:solidFill>
                  <a:srgbClr val="00FFEB"/>
                </a:solidFill>
                <a:latin typeface="Cambria" panose="02040503050406030204" pitchFamily="18" charset="0"/>
              </a:rPr>
              <a:t> them to fall out according to the nature of</a:t>
            </a:r>
            <a:r>
              <a:rPr lang="en-SG" sz="2400" b="1" dirty="0">
                <a:solidFill>
                  <a:schemeClr val="bg1"/>
                </a:solidFill>
                <a:latin typeface="Cambria" panose="02040503050406030204" pitchFamily="18" charset="0"/>
              </a:rPr>
              <a:t> </a:t>
            </a:r>
            <a:r>
              <a:rPr lang="en-SG" sz="2400" b="1" dirty="0">
                <a:solidFill>
                  <a:srgbClr val="00FFEB"/>
                </a:solidFill>
                <a:latin typeface="Cambria" panose="02040503050406030204" pitchFamily="18" charset="0"/>
              </a:rPr>
              <a:t>second causes</a:t>
            </a:r>
            <a:r>
              <a:rPr lang="en-SG" sz="2400" b="1" dirty="0">
                <a:solidFill>
                  <a:schemeClr val="bg1"/>
                </a:solidFill>
                <a:latin typeface="Cambria" panose="02040503050406030204" pitchFamily="18" charset="0"/>
              </a:rPr>
              <a:t>, either necessarily, freely, or contingently. </a:t>
            </a:r>
          </a:p>
          <a:p>
            <a:pPr algn="just"/>
            <a:r>
              <a:rPr lang="en-SG" sz="2400" b="1" dirty="0">
                <a:solidFill>
                  <a:srgbClr val="FFFF00"/>
                </a:solidFill>
                <a:latin typeface="Cambria" panose="02040503050406030204" pitchFamily="18" charset="0"/>
              </a:rPr>
              <a:t>(Acts 2:23, Proverbs 16:33, Genesis 8:22)</a:t>
            </a:r>
          </a:p>
        </p:txBody>
      </p:sp>
      <p:sp>
        <p:nvSpPr>
          <p:cNvPr id="8" name="TextBox 7">
            <a:extLst>
              <a:ext uri="{FF2B5EF4-FFF2-40B4-BE49-F238E27FC236}">
                <a16:creationId xmlns:a16="http://schemas.microsoft.com/office/drawing/2014/main" id="{A3932505-1DDD-714A-B546-D86121DE40D6}"/>
              </a:ext>
            </a:extLst>
          </p:cNvPr>
          <p:cNvSpPr txBox="1"/>
          <p:nvPr/>
        </p:nvSpPr>
        <p:spPr>
          <a:xfrm>
            <a:off x="-135656" y="2930870"/>
            <a:ext cx="12327636" cy="584775"/>
          </a:xfrm>
          <a:prstGeom prst="rect">
            <a:avLst/>
          </a:prstGeom>
          <a:noFill/>
        </p:spPr>
        <p:txBody>
          <a:bodyPr wrap="square" rtlCol="0">
            <a:spAutoFit/>
          </a:bodyPr>
          <a:lstStyle/>
          <a:p>
            <a:pPr algn="ctr"/>
            <a:r>
              <a:rPr lang="en-US" sz="3200" i="1" u="sng" dirty="0">
                <a:solidFill>
                  <a:srgbClr val="00FF00"/>
                </a:solidFill>
                <a:latin typeface="APPLE CHANCERY" panose="03020702040506060504" pitchFamily="66" charset="-79"/>
                <a:cs typeface="APPLE CHANCERY" panose="03020702040506060504" pitchFamily="66" charset="-79"/>
              </a:rPr>
              <a:t>The Cause(s)</a:t>
            </a:r>
            <a:r>
              <a:rPr lang="en-US" sz="32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9" name="Rectangle 8">
            <a:extLst>
              <a:ext uri="{FF2B5EF4-FFF2-40B4-BE49-F238E27FC236}">
                <a16:creationId xmlns:a16="http://schemas.microsoft.com/office/drawing/2014/main" id="{90F33073-8FFB-6348-BE12-814456AF581C}"/>
              </a:ext>
            </a:extLst>
          </p:cNvPr>
          <p:cNvSpPr/>
          <p:nvPr/>
        </p:nvSpPr>
        <p:spPr>
          <a:xfrm>
            <a:off x="428625" y="3826277"/>
            <a:ext cx="11244263" cy="1200329"/>
          </a:xfrm>
          <a:prstGeom prst="rect">
            <a:avLst/>
          </a:prstGeom>
        </p:spPr>
        <p:txBody>
          <a:bodyPr wrap="square">
            <a:spAutoFit/>
          </a:bodyPr>
          <a:lstStyle/>
          <a:p>
            <a:pPr algn="ctr"/>
            <a:r>
              <a:rPr lang="en-SG" sz="2400" b="1" i="1" dirty="0">
                <a:solidFill>
                  <a:schemeClr val="bg1"/>
                </a:solidFill>
                <a:latin typeface="Cambria" panose="02040503050406030204" pitchFamily="18" charset="0"/>
              </a:rPr>
              <a:t>But Micaiah said, “If you ever return in peace, the Lord has not spoken by me.” And he said, “Take heed, all you people!”</a:t>
            </a:r>
          </a:p>
          <a:p>
            <a:pPr algn="ctr"/>
            <a:r>
              <a:rPr lang="en-SG" sz="2400" b="1" dirty="0">
                <a:solidFill>
                  <a:schemeClr val="bg1"/>
                </a:solidFill>
                <a:latin typeface="Cambria" panose="02040503050406030204" pitchFamily="18" charset="0"/>
              </a:rPr>
              <a:t>1 KINGS 22:28</a:t>
            </a:r>
            <a:endParaRPr lang="en-US" sz="2400" b="1" dirty="0">
              <a:solidFill>
                <a:schemeClr val="bg1"/>
              </a:solidFill>
              <a:latin typeface="Cambria" panose="02040503050406030204" pitchFamily="18" charset="0"/>
            </a:endParaRPr>
          </a:p>
        </p:txBody>
      </p:sp>
      <p:sp>
        <p:nvSpPr>
          <p:cNvPr id="10" name="Rectangle 9">
            <a:extLst>
              <a:ext uri="{FF2B5EF4-FFF2-40B4-BE49-F238E27FC236}">
                <a16:creationId xmlns:a16="http://schemas.microsoft.com/office/drawing/2014/main" id="{DD6DC48F-06A9-0A45-BB71-14078E0C024A}"/>
              </a:ext>
            </a:extLst>
          </p:cNvPr>
          <p:cNvSpPr/>
          <p:nvPr/>
        </p:nvSpPr>
        <p:spPr>
          <a:xfrm>
            <a:off x="519112" y="5026606"/>
            <a:ext cx="11153776" cy="1569660"/>
          </a:xfrm>
          <a:prstGeom prst="rect">
            <a:avLst/>
          </a:prstGeom>
        </p:spPr>
        <p:txBody>
          <a:bodyPr wrap="square">
            <a:spAutoFit/>
          </a:bodyPr>
          <a:lstStyle/>
          <a:p>
            <a:pPr algn="ctr"/>
            <a:r>
              <a:rPr lang="en-SG" sz="2400" b="1" i="1" dirty="0">
                <a:solidFill>
                  <a:schemeClr val="bg1"/>
                </a:solidFill>
                <a:latin typeface="Cambria" panose="02040503050406030204" pitchFamily="18" charset="0"/>
              </a:rPr>
              <a:t>Now a certain man drew a bow at random, and struck the king of Israel between the joints of his </a:t>
            </a:r>
            <a:r>
              <a:rPr lang="en-SG" sz="2400" b="1" i="1" dirty="0" err="1">
                <a:solidFill>
                  <a:schemeClr val="bg1"/>
                </a:solidFill>
                <a:latin typeface="Cambria" panose="02040503050406030204" pitchFamily="18" charset="0"/>
              </a:rPr>
              <a:t>armor</a:t>
            </a:r>
            <a:r>
              <a:rPr lang="en-SG" sz="2400" b="1" i="1" dirty="0">
                <a:solidFill>
                  <a:schemeClr val="bg1"/>
                </a:solidFill>
                <a:latin typeface="Cambria" panose="02040503050406030204" pitchFamily="18" charset="0"/>
              </a:rPr>
              <a:t>. So he said to the driver of his chariot, “Turn around and take me out of the battle, for I am wounded.”</a:t>
            </a:r>
          </a:p>
          <a:p>
            <a:pPr algn="ctr"/>
            <a:r>
              <a:rPr lang="en-SG" sz="2400" b="1" dirty="0">
                <a:solidFill>
                  <a:schemeClr val="bg1"/>
                </a:solidFill>
                <a:latin typeface="Cambria" panose="02040503050406030204" pitchFamily="18" charset="0"/>
              </a:rPr>
              <a:t>1 KINGS 22:34</a:t>
            </a:r>
            <a:endParaRPr lang="en-US"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68021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200329"/>
          </a:xfrm>
          <a:prstGeom prst="rect">
            <a:avLst/>
          </a:prstGeom>
        </p:spPr>
        <p:txBody>
          <a:bodyPr wrap="square">
            <a:spAutoFit/>
          </a:bodyPr>
          <a:lstStyle/>
          <a:p>
            <a:pPr algn="just"/>
            <a:r>
              <a:rPr lang="en-SG" sz="2400" b="1" dirty="0">
                <a:solidFill>
                  <a:schemeClr val="bg1"/>
                </a:solidFill>
                <a:latin typeface="Cambria" panose="02040503050406030204" pitchFamily="18" charset="0"/>
              </a:rPr>
              <a:t>3. God, in His ordinary providence </a:t>
            </a:r>
            <a:r>
              <a:rPr lang="en-SG" sz="2400" b="1" dirty="0" err="1">
                <a:solidFill>
                  <a:schemeClr val="bg1"/>
                </a:solidFill>
                <a:latin typeface="Cambria" panose="02040503050406030204" pitchFamily="18" charset="0"/>
              </a:rPr>
              <a:t>maketh</a:t>
            </a:r>
            <a:r>
              <a:rPr lang="en-SG" sz="2400" b="1" dirty="0">
                <a:solidFill>
                  <a:schemeClr val="bg1"/>
                </a:solidFill>
                <a:latin typeface="Cambria" panose="02040503050406030204" pitchFamily="18" charset="0"/>
              </a:rPr>
              <a:t> use of means, yet is free to work without, above, and against them at his pleasure. </a:t>
            </a:r>
          </a:p>
          <a:p>
            <a:pPr algn="just"/>
            <a:r>
              <a:rPr lang="en-SG" sz="2400" b="1" dirty="0">
                <a:solidFill>
                  <a:srgbClr val="FFFF00"/>
                </a:solidFill>
                <a:latin typeface="Cambria" panose="02040503050406030204" pitchFamily="18" charset="0"/>
              </a:rPr>
              <a:t>(Acts 27:31, 44; Isaiah 55:10; 11; Hosea 1:7; Romans 4:19-21; Daniel 3:27)</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36" y="1822875"/>
            <a:ext cx="12327636" cy="584775"/>
          </a:xfrm>
          <a:prstGeom prst="rect">
            <a:avLst/>
          </a:prstGeom>
          <a:noFill/>
        </p:spPr>
        <p:txBody>
          <a:bodyPr wrap="square" rtlCol="0">
            <a:spAutoFit/>
          </a:bodyPr>
          <a:lstStyle/>
          <a:p>
            <a:pPr algn="ctr"/>
            <a:r>
              <a:rPr lang="en-US" sz="3200" i="1" dirty="0">
                <a:solidFill>
                  <a:srgbClr val="00FF00"/>
                </a:solidFill>
                <a:latin typeface="APPLE CHANCERY" panose="03020702040506060504" pitchFamily="66" charset="-79"/>
                <a:cs typeface="APPLE CHANCERY" panose="03020702040506060504" pitchFamily="66" charset="-79"/>
              </a:rPr>
              <a:t>Divine Providence And Means</a:t>
            </a:r>
          </a:p>
        </p:txBody>
      </p:sp>
    </p:spTree>
    <p:extLst>
      <p:ext uri="{BB962C8B-B14F-4D97-AF65-F5344CB8AC3E}">
        <p14:creationId xmlns:p14="http://schemas.microsoft.com/office/powerpoint/2010/main" val="393293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5194435"/>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0" u="sng" strike="noStrike" dirty="0">
              <a:solidFill>
                <a:srgbClr val="000000"/>
              </a:solidFill>
              <a:effectLst/>
              <a:latin typeface="Cambria" panose="02040503050406030204" pitchFamily="18" charset="0"/>
            </a:endParaRPr>
          </a:p>
          <a:p>
            <a:pPr algn="ctr">
              <a:lnSpc>
                <a:spcPct val="150000"/>
              </a:lnSpc>
            </a:pPr>
            <a:r>
              <a:rPr lang="en-SG" sz="2400" b="1" i="1" u="none" strike="noStrike" baseline="30000" dirty="0">
                <a:solidFill>
                  <a:srgbClr val="000000"/>
                </a:solidFill>
                <a:effectLst/>
                <a:latin typeface="Cambria" panose="02040503050406030204" pitchFamily="18" charset="0"/>
              </a:rPr>
              <a:t>21 </a:t>
            </a:r>
            <a:r>
              <a:rPr lang="en-SG" sz="2400" b="1" i="1" u="none" strike="noStrike" dirty="0">
                <a:solidFill>
                  <a:srgbClr val="000000"/>
                </a:solidFill>
                <a:effectLst/>
                <a:latin typeface="Cambria" panose="02040503050406030204" pitchFamily="18" charset="0"/>
              </a:rPr>
              <a:t>But after long abstinence from food, then Paul stood in the midst of them and said, “Men, you should have listened to me, and not have sailed from Crete and incurred this disaster and loss. </a:t>
            </a:r>
            <a:r>
              <a:rPr lang="en-SG" sz="2400" b="1" i="1" u="none" strike="noStrike" baseline="30000" dirty="0">
                <a:solidFill>
                  <a:srgbClr val="000000"/>
                </a:solidFill>
                <a:effectLst/>
                <a:latin typeface="Cambria" panose="02040503050406030204" pitchFamily="18" charset="0"/>
              </a:rPr>
              <a:t>22 </a:t>
            </a:r>
            <a:r>
              <a:rPr lang="en-SG" sz="2400" b="1" i="1" u="none" strike="noStrike" dirty="0">
                <a:solidFill>
                  <a:srgbClr val="000000"/>
                </a:solidFill>
                <a:effectLst/>
                <a:latin typeface="Cambria" panose="02040503050406030204" pitchFamily="18" charset="0"/>
              </a:rPr>
              <a:t>And now I urge you to take heart, for there will be no loss of life among you, but only of the ship. </a:t>
            </a:r>
            <a:r>
              <a:rPr lang="en-SG" sz="2400" b="1" i="1" u="none" strike="noStrike" baseline="30000" dirty="0">
                <a:solidFill>
                  <a:srgbClr val="000000"/>
                </a:solidFill>
                <a:effectLst/>
                <a:latin typeface="Cambria" panose="02040503050406030204" pitchFamily="18" charset="0"/>
              </a:rPr>
              <a:t>23 </a:t>
            </a:r>
            <a:r>
              <a:rPr lang="en-SG" sz="2400" b="1" i="1" u="none" strike="noStrike" dirty="0">
                <a:solidFill>
                  <a:srgbClr val="000000"/>
                </a:solidFill>
                <a:effectLst/>
                <a:latin typeface="Cambria" panose="02040503050406030204" pitchFamily="18" charset="0"/>
              </a:rPr>
              <a:t>For there stood by me this night an angel of the God to whom I belong and whom I serve, </a:t>
            </a:r>
            <a:r>
              <a:rPr lang="en-SG" sz="2400" b="1" i="1" u="none" strike="noStrike" baseline="30000" dirty="0">
                <a:solidFill>
                  <a:srgbClr val="000000"/>
                </a:solidFill>
                <a:effectLst/>
                <a:latin typeface="Cambria" panose="02040503050406030204" pitchFamily="18" charset="0"/>
              </a:rPr>
              <a:t>24 </a:t>
            </a:r>
            <a:r>
              <a:rPr lang="en-SG" sz="2400" b="1" i="1" u="none" strike="noStrike" dirty="0">
                <a:solidFill>
                  <a:srgbClr val="000000"/>
                </a:solidFill>
                <a:effectLst/>
                <a:latin typeface="Cambria" panose="02040503050406030204" pitchFamily="18" charset="0"/>
              </a:rPr>
              <a:t>saying, ‘Do not be afraid, Paul; you must be brought before Caesar; and indeed God has granted you all those who sail with you.’ </a:t>
            </a:r>
          </a:p>
          <a:p>
            <a:pPr algn="ctr">
              <a:lnSpc>
                <a:spcPct val="150000"/>
              </a:lnSpc>
            </a:pPr>
            <a:r>
              <a:rPr lang="en-SG" sz="2400" b="1" i="1" u="none" strike="noStrike" baseline="30000" dirty="0">
                <a:solidFill>
                  <a:srgbClr val="000000"/>
                </a:solidFill>
                <a:effectLst/>
                <a:latin typeface="Cambria" panose="02040503050406030204" pitchFamily="18" charset="0"/>
              </a:rPr>
              <a:t>25 </a:t>
            </a:r>
            <a:r>
              <a:rPr lang="en-SG" sz="2400" b="1" i="1" u="none" strike="noStrike" dirty="0">
                <a:solidFill>
                  <a:srgbClr val="000000"/>
                </a:solidFill>
                <a:effectLst/>
                <a:latin typeface="Cambria" panose="02040503050406030204" pitchFamily="18" charset="0"/>
              </a:rPr>
              <a:t>Therefore take heart, men, for I believe God that it will be just as it was told me. </a:t>
            </a:r>
            <a:r>
              <a:rPr lang="en-SG" sz="2400" b="1" i="1" u="none" strike="noStrike" baseline="30000" dirty="0">
                <a:solidFill>
                  <a:srgbClr val="000000"/>
                </a:solidFill>
                <a:effectLst/>
                <a:latin typeface="Cambria" panose="02040503050406030204" pitchFamily="18" charset="0"/>
              </a:rPr>
              <a:t>26 </a:t>
            </a:r>
            <a:r>
              <a:rPr lang="en-SG" sz="2400" b="1" i="1" u="none" strike="noStrike" dirty="0">
                <a:solidFill>
                  <a:srgbClr val="000000"/>
                </a:solidFill>
                <a:effectLst/>
                <a:latin typeface="Cambria" panose="02040503050406030204" pitchFamily="18" charset="0"/>
              </a:rPr>
              <a:t>However, we must run aground on a certain island.”</a:t>
            </a:r>
            <a:endParaRPr lang="en-US" sz="2400" b="1" i="1" dirty="0">
              <a:latin typeface="Cambria" panose="02040503050406030204" pitchFamily="18" charset="0"/>
            </a:endParaRPr>
          </a:p>
        </p:txBody>
      </p:sp>
    </p:spTree>
    <p:extLst>
      <p:ext uri="{BB962C8B-B14F-4D97-AF65-F5344CB8AC3E}">
        <p14:creationId xmlns:p14="http://schemas.microsoft.com/office/powerpoint/2010/main" val="266748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0" y="-22860"/>
            <a:ext cx="12191980" cy="7078980"/>
          </a:xfrm>
          <a:prstGeom prst="rect">
            <a:avLst/>
          </a:prstGeom>
        </p:spPr>
      </p:pic>
      <p:sp>
        <p:nvSpPr>
          <p:cNvPr id="8" name="Rectangle 7">
            <a:extLst>
              <a:ext uri="{FF2B5EF4-FFF2-40B4-BE49-F238E27FC236}">
                <a16:creationId xmlns:a16="http://schemas.microsoft.com/office/drawing/2014/main" id="{E1FE7702-FF05-FA49-A903-11B91CAFFEA2}"/>
              </a:ext>
            </a:extLst>
          </p:cNvPr>
          <p:cNvSpPr/>
          <p:nvPr/>
        </p:nvSpPr>
        <p:spPr>
          <a:xfrm>
            <a:off x="257176" y="311914"/>
            <a:ext cx="8129164" cy="2092881"/>
          </a:xfrm>
          <a:prstGeom prst="rect">
            <a:avLst/>
          </a:prstGeom>
        </p:spPr>
        <p:txBody>
          <a:bodyPr wrap="square">
            <a:spAutoFit/>
          </a:bodyPr>
          <a:lstStyle/>
          <a:p>
            <a:pPr algn="just"/>
            <a:r>
              <a:rPr lang="en-SG" sz="2600" b="1" dirty="0">
                <a:solidFill>
                  <a:schemeClr val="bg1"/>
                </a:solidFill>
                <a:latin typeface="Athelas" panose="02000503000000020003" pitchFamily="2" charset="77"/>
              </a:rPr>
              <a:t>Moreover, the biblical doctrine does not teach that events in creation are determined by </a:t>
            </a:r>
            <a:r>
              <a:rPr lang="en-SG" sz="2600" b="1" i="1" dirty="0">
                <a:solidFill>
                  <a:srgbClr val="FFFF00"/>
                </a:solidFill>
                <a:latin typeface="Athelas" panose="02000503000000020003" pitchFamily="2" charset="77"/>
              </a:rPr>
              <a:t>chance</a:t>
            </a:r>
            <a:r>
              <a:rPr lang="en-SG" sz="2600" b="1" dirty="0">
                <a:solidFill>
                  <a:schemeClr val="bg1"/>
                </a:solidFill>
                <a:latin typeface="Athelas" panose="02000503000000020003" pitchFamily="2" charset="77"/>
              </a:rPr>
              <a:t> (or randomness), nor are they determined by impersonal </a:t>
            </a:r>
            <a:r>
              <a:rPr lang="en-SG" sz="2600" b="1" i="1" dirty="0">
                <a:solidFill>
                  <a:srgbClr val="FFFF00"/>
                </a:solidFill>
                <a:latin typeface="Athelas" panose="02000503000000020003" pitchFamily="2" charset="77"/>
              </a:rPr>
              <a:t>fate</a:t>
            </a:r>
            <a:r>
              <a:rPr lang="en-SG" sz="2600" b="1" dirty="0">
                <a:solidFill>
                  <a:srgbClr val="FFFF00"/>
                </a:solidFill>
                <a:latin typeface="Athelas" panose="02000503000000020003" pitchFamily="2" charset="77"/>
              </a:rPr>
              <a:t> </a:t>
            </a:r>
            <a:r>
              <a:rPr lang="en-SG" sz="2600" b="1" dirty="0">
                <a:solidFill>
                  <a:schemeClr val="bg1"/>
                </a:solidFill>
                <a:latin typeface="Athelas" panose="02000503000000020003" pitchFamily="2" charset="77"/>
              </a:rPr>
              <a:t>(or determinism), but by God, who is the personal yet infinitely powerful Creator and Lord. </a:t>
            </a:r>
          </a:p>
        </p:txBody>
      </p:sp>
      <p:sp>
        <p:nvSpPr>
          <p:cNvPr id="9" name="Rectangle 8">
            <a:extLst>
              <a:ext uri="{FF2B5EF4-FFF2-40B4-BE49-F238E27FC236}">
                <a16:creationId xmlns:a16="http://schemas.microsoft.com/office/drawing/2014/main" id="{4C53FAB3-F590-4E47-9F24-6D11896C2FBA}"/>
              </a:ext>
            </a:extLst>
          </p:cNvPr>
          <p:cNvSpPr/>
          <p:nvPr/>
        </p:nvSpPr>
        <p:spPr>
          <a:xfrm>
            <a:off x="198036" y="2739569"/>
            <a:ext cx="8129164" cy="2893100"/>
          </a:xfrm>
          <a:prstGeom prst="rect">
            <a:avLst/>
          </a:prstGeom>
        </p:spPr>
        <p:txBody>
          <a:bodyPr wrap="square">
            <a:spAutoFit/>
          </a:bodyPr>
          <a:lstStyle/>
          <a:p>
            <a:pPr algn="just"/>
            <a:r>
              <a:rPr lang="en-SG" sz="2600" b="1" dirty="0">
                <a:solidFill>
                  <a:schemeClr val="bg1"/>
                </a:solidFill>
                <a:latin typeface="Athelas" panose="02000503000000020003" pitchFamily="2" charset="77"/>
              </a:rPr>
              <a:t>We may define God’s providence as follows: </a:t>
            </a:r>
            <a:r>
              <a:rPr lang="en-SG" sz="2600" b="1" i="1" dirty="0">
                <a:solidFill>
                  <a:srgbClr val="00FFEB"/>
                </a:solidFill>
                <a:latin typeface="Athelas" panose="02000503000000020003" pitchFamily="2" charset="77"/>
              </a:rPr>
              <a:t>God is continually involved with all created things in such a way that he (1) keeps them existing and maintaining the properties with which he created them; (2) cooperates with created things in every action, directing their distinctive properties to cause them to act as they do; and (3) directs them to fulfil his purposes</a:t>
            </a:r>
            <a:r>
              <a:rPr lang="en-SG" sz="2600" b="1" dirty="0">
                <a:solidFill>
                  <a:srgbClr val="00FFEB"/>
                </a:solidFill>
                <a:latin typeface="Athelas" panose="02000503000000020003" pitchFamily="2" charset="77"/>
              </a:rPr>
              <a:t>.</a:t>
            </a:r>
          </a:p>
        </p:txBody>
      </p:sp>
      <p:pic>
        <p:nvPicPr>
          <p:cNvPr id="6" name="Picture 5" descr="A picture containing text, indoor&#10;&#10;Description automatically generated">
            <a:extLst>
              <a:ext uri="{FF2B5EF4-FFF2-40B4-BE49-F238E27FC236}">
                <a16:creationId xmlns:a16="http://schemas.microsoft.com/office/drawing/2014/main" id="{0B68EA0C-67C1-DA4A-9902-A1C30A6B0826}"/>
              </a:ext>
            </a:extLst>
          </p:cNvPr>
          <p:cNvPicPr>
            <a:picLocks noChangeAspect="1"/>
          </p:cNvPicPr>
          <p:nvPr/>
        </p:nvPicPr>
        <p:blipFill>
          <a:blip r:embed="rId3"/>
          <a:stretch>
            <a:fillRect/>
          </a:stretch>
        </p:blipFill>
        <p:spPr>
          <a:xfrm>
            <a:off x="8415910" y="2209800"/>
            <a:ext cx="3746500" cy="4648200"/>
          </a:xfrm>
          <a:prstGeom prst="rect">
            <a:avLst/>
          </a:prstGeom>
        </p:spPr>
      </p:pic>
    </p:spTree>
    <p:extLst>
      <p:ext uri="{BB962C8B-B14F-4D97-AF65-F5344CB8AC3E}">
        <p14:creationId xmlns:p14="http://schemas.microsoft.com/office/powerpoint/2010/main" val="16400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5194435"/>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0" u="sng" strike="noStrike" dirty="0">
              <a:solidFill>
                <a:srgbClr val="000000"/>
              </a:solidFill>
              <a:effectLst/>
              <a:latin typeface="Cambria" panose="02040503050406030204" pitchFamily="18" charset="0"/>
            </a:endParaRPr>
          </a:p>
          <a:p>
            <a:pPr algn="ctr">
              <a:lnSpc>
                <a:spcPct val="150000"/>
              </a:lnSpc>
            </a:pPr>
            <a:r>
              <a:rPr lang="en-SG" sz="2400" b="1" i="1" u="none" strike="noStrike" baseline="30000" dirty="0">
                <a:solidFill>
                  <a:srgbClr val="000000"/>
                </a:solidFill>
                <a:effectLst/>
                <a:latin typeface="Cambria" panose="02040503050406030204" pitchFamily="18" charset="0"/>
              </a:rPr>
              <a:t>21 </a:t>
            </a:r>
            <a:r>
              <a:rPr lang="en-SG" sz="2400" b="1" i="1" u="none" strike="noStrike" dirty="0">
                <a:solidFill>
                  <a:srgbClr val="000000"/>
                </a:solidFill>
                <a:effectLst/>
                <a:latin typeface="Cambria" panose="02040503050406030204" pitchFamily="18" charset="0"/>
              </a:rPr>
              <a:t>But after long abstinence from food, then Paul stood in the midst of them and said, “Men, you should have listened to me, and not have sailed from Crete and incurred this disaster and loss. </a:t>
            </a:r>
            <a:r>
              <a:rPr lang="en-SG" sz="2400" b="1" i="1" u="none" strike="noStrike" baseline="30000" dirty="0">
                <a:solidFill>
                  <a:srgbClr val="000000"/>
                </a:solidFill>
                <a:effectLst/>
                <a:latin typeface="Cambria" panose="02040503050406030204" pitchFamily="18" charset="0"/>
              </a:rPr>
              <a:t>22 </a:t>
            </a:r>
            <a:r>
              <a:rPr lang="en-SG" sz="2400" b="1" i="1" u="none" strike="noStrike" dirty="0">
                <a:solidFill>
                  <a:srgbClr val="000000"/>
                </a:solidFill>
                <a:effectLst/>
                <a:latin typeface="Cambria" panose="02040503050406030204" pitchFamily="18" charset="0"/>
              </a:rPr>
              <a:t>And now I urge you to take heart, for </a:t>
            </a:r>
            <a:r>
              <a:rPr lang="en-SG" sz="2400" b="1" i="1" u="sng" strike="noStrike" dirty="0">
                <a:solidFill>
                  <a:srgbClr val="FF0000"/>
                </a:solidFill>
                <a:effectLst/>
                <a:latin typeface="Cambria" panose="02040503050406030204" pitchFamily="18" charset="0"/>
              </a:rPr>
              <a:t>there will be no loss of life among you</a:t>
            </a:r>
            <a:r>
              <a:rPr lang="en-SG" sz="2400" b="1" i="1" u="none" strike="noStrike" dirty="0">
                <a:solidFill>
                  <a:srgbClr val="000000"/>
                </a:solidFill>
                <a:effectLst/>
                <a:latin typeface="Cambria" panose="02040503050406030204" pitchFamily="18" charset="0"/>
              </a:rPr>
              <a:t>, but only of the ship. </a:t>
            </a:r>
            <a:r>
              <a:rPr lang="en-SG" sz="2400" b="1" i="1" u="none" strike="noStrike" baseline="30000" dirty="0">
                <a:solidFill>
                  <a:srgbClr val="000000"/>
                </a:solidFill>
                <a:effectLst/>
                <a:latin typeface="Cambria" panose="02040503050406030204" pitchFamily="18" charset="0"/>
              </a:rPr>
              <a:t>23 </a:t>
            </a:r>
            <a:r>
              <a:rPr lang="en-SG" sz="2400" b="1" i="1" u="none" strike="noStrike" dirty="0">
                <a:solidFill>
                  <a:srgbClr val="000000"/>
                </a:solidFill>
                <a:effectLst/>
                <a:latin typeface="Cambria" panose="02040503050406030204" pitchFamily="18" charset="0"/>
              </a:rPr>
              <a:t>For there stood by me this night an angel of the God to whom I belong and whom I serve, </a:t>
            </a:r>
            <a:r>
              <a:rPr lang="en-SG" sz="2400" b="1" i="1" u="none" strike="noStrike" baseline="30000" dirty="0">
                <a:solidFill>
                  <a:srgbClr val="000000"/>
                </a:solidFill>
                <a:effectLst/>
                <a:latin typeface="Cambria" panose="02040503050406030204" pitchFamily="18" charset="0"/>
              </a:rPr>
              <a:t>24 </a:t>
            </a:r>
            <a:r>
              <a:rPr lang="en-SG" sz="2400" b="1" i="1" u="none" strike="noStrike" dirty="0">
                <a:solidFill>
                  <a:srgbClr val="000000"/>
                </a:solidFill>
                <a:effectLst/>
                <a:latin typeface="Cambria" panose="02040503050406030204" pitchFamily="18" charset="0"/>
              </a:rPr>
              <a:t>saying, ‘Do not be afraid, Paul; you must be brought before Caesar; and </a:t>
            </a:r>
            <a:r>
              <a:rPr lang="en-SG" sz="2400" b="1" i="1" u="sng" strike="noStrike" dirty="0">
                <a:solidFill>
                  <a:srgbClr val="FF0000"/>
                </a:solidFill>
                <a:effectLst/>
                <a:latin typeface="Cambria" panose="02040503050406030204" pitchFamily="18" charset="0"/>
              </a:rPr>
              <a:t>indeed God has granted you all those who sail with you</a:t>
            </a:r>
            <a:r>
              <a:rPr lang="en-SG" sz="2400" b="1" i="1" u="none" strike="noStrike" dirty="0">
                <a:solidFill>
                  <a:srgbClr val="000000"/>
                </a:solidFill>
                <a:effectLst/>
                <a:latin typeface="Cambria" panose="02040503050406030204" pitchFamily="18" charset="0"/>
              </a:rPr>
              <a:t>.’ </a:t>
            </a:r>
          </a:p>
          <a:p>
            <a:pPr algn="ctr">
              <a:lnSpc>
                <a:spcPct val="150000"/>
              </a:lnSpc>
            </a:pPr>
            <a:r>
              <a:rPr lang="en-SG" sz="2400" b="1" i="1" u="none" strike="noStrike" baseline="30000" dirty="0">
                <a:solidFill>
                  <a:srgbClr val="000000"/>
                </a:solidFill>
                <a:effectLst/>
                <a:latin typeface="Cambria" panose="02040503050406030204" pitchFamily="18" charset="0"/>
              </a:rPr>
              <a:t>25 </a:t>
            </a:r>
            <a:r>
              <a:rPr lang="en-SG" sz="2400" b="1" i="1" u="none" strike="noStrike" dirty="0">
                <a:solidFill>
                  <a:srgbClr val="000000"/>
                </a:solidFill>
                <a:effectLst/>
                <a:latin typeface="Cambria" panose="02040503050406030204" pitchFamily="18" charset="0"/>
              </a:rPr>
              <a:t>Therefore take heart, men, for I believe God that it will be just as it was told me. </a:t>
            </a:r>
            <a:r>
              <a:rPr lang="en-SG" sz="2400" b="1" i="1" u="none" strike="noStrike" baseline="30000" dirty="0">
                <a:solidFill>
                  <a:srgbClr val="000000"/>
                </a:solidFill>
                <a:effectLst/>
                <a:latin typeface="Cambria" panose="02040503050406030204" pitchFamily="18" charset="0"/>
              </a:rPr>
              <a:t>26 </a:t>
            </a:r>
            <a:r>
              <a:rPr lang="en-SG" sz="2400" b="1" i="1" u="none" strike="noStrike" dirty="0">
                <a:solidFill>
                  <a:srgbClr val="000000"/>
                </a:solidFill>
                <a:effectLst/>
                <a:latin typeface="Cambria" panose="02040503050406030204" pitchFamily="18" charset="0"/>
              </a:rPr>
              <a:t>However, we must run aground on a certain island.”</a:t>
            </a:r>
            <a:endParaRPr lang="en-US" sz="2400" b="1" i="1" dirty="0">
              <a:latin typeface="Cambria" panose="02040503050406030204" pitchFamily="18" charset="0"/>
            </a:endParaRPr>
          </a:p>
        </p:txBody>
      </p:sp>
    </p:spTree>
    <p:extLst>
      <p:ext uri="{BB962C8B-B14F-4D97-AF65-F5344CB8AC3E}">
        <p14:creationId xmlns:p14="http://schemas.microsoft.com/office/powerpoint/2010/main" val="3613463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6302431"/>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27 </a:t>
            </a:r>
            <a:r>
              <a:rPr lang="en-SG" sz="2400" b="1" i="1" dirty="0">
                <a:latin typeface="Cambria" panose="02040503050406030204" pitchFamily="18" charset="0"/>
              </a:rPr>
              <a:t>Now when the fourteenth night had come, as we were driven up and down in the Adriatic Sea, about midnight the sailors sensed that they were drawing near some land. </a:t>
            </a:r>
            <a:r>
              <a:rPr lang="en-SG" sz="2400" b="1" i="1" baseline="30000" dirty="0">
                <a:latin typeface="Cambria" panose="02040503050406030204" pitchFamily="18" charset="0"/>
              </a:rPr>
              <a:t>28 </a:t>
            </a:r>
            <a:r>
              <a:rPr lang="en-SG" sz="2400" b="1" i="1" dirty="0">
                <a:latin typeface="Cambria" panose="02040503050406030204" pitchFamily="18" charset="0"/>
              </a:rPr>
              <a:t>And they took soundings and found it to be twenty fathoms; and when they had gone a little farther, they took soundings again and found it to be fifteen fathoms. </a:t>
            </a:r>
            <a:r>
              <a:rPr lang="en-SG" sz="2400" b="1" i="1" baseline="30000" dirty="0">
                <a:latin typeface="Cambria" panose="02040503050406030204" pitchFamily="18" charset="0"/>
              </a:rPr>
              <a:t>29 </a:t>
            </a:r>
            <a:r>
              <a:rPr lang="en-SG" sz="2400" b="1" i="1" dirty="0">
                <a:latin typeface="Cambria" panose="02040503050406030204" pitchFamily="18" charset="0"/>
              </a:rPr>
              <a:t>Then, fearing lest we should run aground on the rocks, they dropped four anchors from the stern, and prayed for day to come. </a:t>
            </a:r>
            <a:r>
              <a:rPr lang="en-SG" sz="2400" b="1" i="1" baseline="30000" dirty="0">
                <a:latin typeface="Cambria" panose="02040503050406030204" pitchFamily="18" charset="0"/>
              </a:rPr>
              <a:t>30 </a:t>
            </a:r>
            <a:r>
              <a:rPr lang="en-SG" sz="2400" b="1" i="1" dirty="0">
                <a:latin typeface="Cambria" panose="02040503050406030204" pitchFamily="18" charset="0"/>
              </a:rPr>
              <a:t>And as the sailors were seeking to escape from the ship, when they had let down the skiff into the sea, under </a:t>
            </a:r>
            <a:r>
              <a:rPr lang="en-SG" sz="2400" b="1" i="1" dirty="0" err="1">
                <a:latin typeface="Cambria" panose="02040503050406030204" pitchFamily="18" charset="0"/>
              </a:rPr>
              <a:t>pretense</a:t>
            </a:r>
            <a:r>
              <a:rPr lang="en-SG" sz="2400" b="1" i="1" dirty="0">
                <a:latin typeface="Cambria" panose="02040503050406030204" pitchFamily="18" charset="0"/>
              </a:rPr>
              <a:t> of putting out anchors from the prow, </a:t>
            </a:r>
            <a:r>
              <a:rPr lang="en-SG" sz="2400" b="1" i="1" baseline="30000" dirty="0">
                <a:latin typeface="Cambria" panose="02040503050406030204" pitchFamily="18" charset="0"/>
              </a:rPr>
              <a:t>31 </a:t>
            </a:r>
            <a:r>
              <a:rPr lang="en-SG" sz="2400" b="1" i="1" dirty="0">
                <a:latin typeface="Cambria" panose="02040503050406030204" pitchFamily="18" charset="0"/>
              </a:rPr>
              <a:t>Paul said to the centurion and the soldiers, “Unless these men stay in the ship, you cannot be saved.” </a:t>
            </a:r>
            <a:r>
              <a:rPr lang="en-SG" sz="2400" b="1" i="1" baseline="30000" dirty="0">
                <a:latin typeface="Cambria" panose="02040503050406030204" pitchFamily="18" charset="0"/>
              </a:rPr>
              <a:t>32 </a:t>
            </a:r>
            <a:r>
              <a:rPr lang="en-SG" sz="2400" b="1" i="1" dirty="0">
                <a:latin typeface="Cambria" panose="02040503050406030204" pitchFamily="18" charset="0"/>
              </a:rPr>
              <a:t>Then the soldiers cut away the ropes of the skiff and let it fall off.</a:t>
            </a:r>
            <a:endParaRPr lang="en-US" sz="2400" b="1" i="1" dirty="0">
              <a:latin typeface="Cambria" panose="02040503050406030204" pitchFamily="18" charset="0"/>
            </a:endParaRPr>
          </a:p>
        </p:txBody>
      </p:sp>
    </p:spTree>
    <p:extLst>
      <p:ext uri="{BB962C8B-B14F-4D97-AF65-F5344CB8AC3E}">
        <p14:creationId xmlns:p14="http://schemas.microsoft.com/office/powerpoint/2010/main" val="38708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6302431"/>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27 </a:t>
            </a:r>
            <a:r>
              <a:rPr lang="en-SG" sz="2400" b="1" i="1" dirty="0">
                <a:latin typeface="Cambria" panose="02040503050406030204" pitchFamily="18" charset="0"/>
              </a:rPr>
              <a:t>Now when the fourteenth night had come, as we were driven up and down in the Adriatic Sea, about midnight </a:t>
            </a:r>
            <a:r>
              <a:rPr lang="en-SG" sz="2400" b="1" i="1" u="sng" dirty="0">
                <a:solidFill>
                  <a:srgbClr val="FF0000"/>
                </a:solidFill>
                <a:latin typeface="Cambria" panose="02040503050406030204" pitchFamily="18" charset="0"/>
              </a:rPr>
              <a:t>the sailors sensed that they were drawing near some land. </a:t>
            </a:r>
            <a:r>
              <a:rPr lang="en-SG" sz="2400" b="1" i="1" u="sng" baseline="30000" dirty="0">
                <a:solidFill>
                  <a:srgbClr val="FF0000"/>
                </a:solidFill>
                <a:latin typeface="Cambria" panose="02040503050406030204" pitchFamily="18" charset="0"/>
              </a:rPr>
              <a:t>28 </a:t>
            </a:r>
            <a:r>
              <a:rPr lang="en-SG" sz="2400" b="1" i="1" u="sng" dirty="0">
                <a:solidFill>
                  <a:srgbClr val="FF0000"/>
                </a:solidFill>
                <a:latin typeface="Cambria" panose="02040503050406030204" pitchFamily="18" charset="0"/>
              </a:rPr>
              <a:t>And they took soundings and found it to be twenty fathoms; and when they had gone a little farther, they took soundings again and found it to be fifteen fathoms</a:t>
            </a:r>
            <a:r>
              <a:rPr lang="en-SG" sz="2400" b="1" i="1" dirty="0">
                <a:latin typeface="Cambria" panose="02040503050406030204" pitchFamily="18" charset="0"/>
              </a:rPr>
              <a:t>. </a:t>
            </a:r>
            <a:r>
              <a:rPr lang="en-SG" sz="2400" b="1" i="1" baseline="30000" dirty="0">
                <a:latin typeface="Cambria" panose="02040503050406030204" pitchFamily="18" charset="0"/>
              </a:rPr>
              <a:t>29 </a:t>
            </a:r>
            <a:r>
              <a:rPr lang="en-SG" sz="2400" b="1" i="1" dirty="0">
                <a:latin typeface="Cambria" panose="02040503050406030204" pitchFamily="18" charset="0"/>
              </a:rPr>
              <a:t>Then, fearing lest we should run aground on the rocks, </a:t>
            </a:r>
            <a:r>
              <a:rPr lang="en-SG" sz="2400" b="1" i="1" u="sng" dirty="0">
                <a:solidFill>
                  <a:srgbClr val="FF0000"/>
                </a:solidFill>
                <a:latin typeface="Cambria" panose="02040503050406030204" pitchFamily="18" charset="0"/>
              </a:rPr>
              <a:t>they dropped four anchors from the stern</a:t>
            </a:r>
            <a:r>
              <a:rPr lang="en-SG" sz="2400" b="1" i="1" dirty="0">
                <a:latin typeface="Cambria" panose="02040503050406030204" pitchFamily="18" charset="0"/>
              </a:rPr>
              <a:t>, and prayed for day to come. </a:t>
            </a:r>
            <a:r>
              <a:rPr lang="en-SG" sz="2400" b="1" i="1" baseline="30000" dirty="0">
                <a:latin typeface="Cambria" panose="02040503050406030204" pitchFamily="18" charset="0"/>
              </a:rPr>
              <a:t>30 </a:t>
            </a:r>
            <a:r>
              <a:rPr lang="en-SG" sz="2400" b="1" i="1" dirty="0">
                <a:latin typeface="Cambria" panose="02040503050406030204" pitchFamily="18" charset="0"/>
              </a:rPr>
              <a:t>And as the sailors were seeking to escape from the ship, when they had let down the skiff into the sea, under </a:t>
            </a:r>
            <a:r>
              <a:rPr lang="en-SG" sz="2400" b="1" i="1" dirty="0" err="1">
                <a:latin typeface="Cambria" panose="02040503050406030204" pitchFamily="18" charset="0"/>
              </a:rPr>
              <a:t>pretense</a:t>
            </a:r>
            <a:r>
              <a:rPr lang="en-SG" sz="2400" b="1" i="1" dirty="0">
                <a:latin typeface="Cambria" panose="02040503050406030204" pitchFamily="18" charset="0"/>
              </a:rPr>
              <a:t> of putting out anchors from the prow, </a:t>
            </a:r>
            <a:r>
              <a:rPr lang="en-SG" sz="2400" b="1" i="1" baseline="30000" dirty="0">
                <a:latin typeface="Cambria" panose="02040503050406030204" pitchFamily="18" charset="0"/>
              </a:rPr>
              <a:t>31 </a:t>
            </a:r>
            <a:r>
              <a:rPr lang="en-SG" sz="2400" b="1" i="1" dirty="0">
                <a:latin typeface="Cambria" panose="02040503050406030204" pitchFamily="18" charset="0"/>
              </a:rPr>
              <a:t>Paul said to the centurion and the soldiers, “Unless these men stay in the ship, you cannot be saved.” </a:t>
            </a:r>
            <a:r>
              <a:rPr lang="en-SG" sz="2400" b="1" i="1" baseline="30000" dirty="0">
                <a:latin typeface="Cambria" panose="02040503050406030204" pitchFamily="18" charset="0"/>
              </a:rPr>
              <a:t>32 </a:t>
            </a:r>
            <a:r>
              <a:rPr lang="en-SG" sz="2400" b="1" i="1" dirty="0">
                <a:latin typeface="Cambria" panose="02040503050406030204" pitchFamily="18" charset="0"/>
              </a:rPr>
              <a:t>Then the soldiers cut away the ropes of the skiff and let it fall off.</a:t>
            </a:r>
            <a:endParaRPr lang="en-US" sz="2400" b="1" i="1" dirty="0">
              <a:latin typeface="Cambria" panose="02040503050406030204" pitchFamily="18" charset="0"/>
            </a:endParaRPr>
          </a:p>
        </p:txBody>
      </p:sp>
    </p:spTree>
    <p:extLst>
      <p:ext uri="{BB962C8B-B14F-4D97-AF65-F5344CB8AC3E}">
        <p14:creationId xmlns:p14="http://schemas.microsoft.com/office/powerpoint/2010/main" val="2857680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6302431"/>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27 </a:t>
            </a:r>
            <a:r>
              <a:rPr lang="en-SG" sz="2400" b="1" i="1" dirty="0">
                <a:latin typeface="Cambria" panose="02040503050406030204" pitchFamily="18" charset="0"/>
              </a:rPr>
              <a:t>Now when the fourteenth night had come, as we were driven up and down in the Adriatic Sea, about midnight </a:t>
            </a:r>
            <a:r>
              <a:rPr lang="en-SG" sz="2400" b="1" i="1" u="sng" dirty="0">
                <a:solidFill>
                  <a:srgbClr val="FF0000"/>
                </a:solidFill>
                <a:latin typeface="Cambria" panose="02040503050406030204" pitchFamily="18" charset="0"/>
              </a:rPr>
              <a:t>the sailors sensed that they were drawing near some land. </a:t>
            </a:r>
            <a:r>
              <a:rPr lang="en-SG" sz="2400" b="1" i="1" u="sng" baseline="30000" dirty="0">
                <a:solidFill>
                  <a:srgbClr val="FF0000"/>
                </a:solidFill>
                <a:latin typeface="Cambria" panose="02040503050406030204" pitchFamily="18" charset="0"/>
              </a:rPr>
              <a:t>28 </a:t>
            </a:r>
            <a:r>
              <a:rPr lang="en-SG" sz="2400" b="1" i="1" u="sng" dirty="0">
                <a:solidFill>
                  <a:srgbClr val="FF0000"/>
                </a:solidFill>
                <a:latin typeface="Cambria" panose="02040503050406030204" pitchFamily="18" charset="0"/>
              </a:rPr>
              <a:t>And they took soundings and found it to be twenty fathoms; and when they had gone a little farther, they took soundings again and found it to be fifteen fathoms</a:t>
            </a:r>
            <a:r>
              <a:rPr lang="en-SG" sz="2400" b="1" i="1" dirty="0">
                <a:latin typeface="Cambria" panose="02040503050406030204" pitchFamily="18" charset="0"/>
              </a:rPr>
              <a:t>. </a:t>
            </a:r>
            <a:r>
              <a:rPr lang="en-SG" sz="2400" b="1" i="1" baseline="30000" dirty="0">
                <a:latin typeface="Cambria" panose="02040503050406030204" pitchFamily="18" charset="0"/>
              </a:rPr>
              <a:t>29 </a:t>
            </a:r>
            <a:r>
              <a:rPr lang="en-SG" sz="2400" b="1" i="1" dirty="0">
                <a:latin typeface="Cambria" panose="02040503050406030204" pitchFamily="18" charset="0"/>
              </a:rPr>
              <a:t>Then, fearing lest we should run aground on the rocks, </a:t>
            </a:r>
            <a:r>
              <a:rPr lang="en-SG" sz="2400" b="1" i="1" u="sng" dirty="0">
                <a:solidFill>
                  <a:srgbClr val="FF0000"/>
                </a:solidFill>
                <a:latin typeface="Cambria" panose="02040503050406030204" pitchFamily="18" charset="0"/>
              </a:rPr>
              <a:t>they dropped four anchors from the stern</a:t>
            </a:r>
            <a:r>
              <a:rPr lang="en-SG" sz="2400" b="1" i="1" dirty="0">
                <a:latin typeface="Cambria" panose="02040503050406030204" pitchFamily="18" charset="0"/>
              </a:rPr>
              <a:t>, and prayed for day to come. </a:t>
            </a:r>
            <a:r>
              <a:rPr lang="en-SG" sz="2400" b="1" i="1" baseline="30000" dirty="0">
                <a:latin typeface="Cambria" panose="02040503050406030204" pitchFamily="18" charset="0"/>
              </a:rPr>
              <a:t>30 </a:t>
            </a:r>
            <a:r>
              <a:rPr lang="en-SG" sz="2400" b="1" i="1" dirty="0">
                <a:latin typeface="Cambria" panose="02040503050406030204" pitchFamily="18" charset="0"/>
              </a:rPr>
              <a:t>And as </a:t>
            </a:r>
            <a:r>
              <a:rPr lang="en-SG" sz="2400" b="1" i="1" u="dbl" dirty="0">
                <a:solidFill>
                  <a:srgbClr val="FF0000"/>
                </a:solidFill>
                <a:latin typeface="Cambria" panose="02040503050406030204" pitchFamily="18" charset="0"/>
              </a:rPr>
              <a:t>the sailors were seeking to escape from the ship</a:t>
            </a:r>
            <a:r>
              <a:rPr lang="en-SG" sz="2400" b="1" i="1" dirty="0">
                <a:latin typeface="Cambria" panose="02040503050406030204" pitchFamily="18" charset="0"/>
              </a:rPr>
              <a:t>, when they had let down the skiff into the sea, under </a:t>
            </a:r>
            <a:r>
              <a:rPr lang="en-SG" sz="2400" b="1" i="1" dirty="0" err="1">
                <a:latin typeface="Cambria" panose="02040503050406030204" pitchFamily="18" charset="0"/>
              </a:rPr>
              <a:t>pretense</a:t>
            </a:r>
            <a:r>
              <a:rPr lang="en-SG" sz="2400" b="1" i="1" dirty="0">
                <a:latin typeface="Cambria" panose="02040503050406030204" pitchFamily="18" charset="0"/>
              </a:rPr>
              <a:t> of putting out anchors from the prow, </a:t>
            </a:r>
            <a:r>
              <a:rPr lang="en-SG" sz="2400" b="1" i="1" baseline="30000" dirty="0">
                <a:latin typeface="Cambria" panose="02040503050406030204" pitchFamily="18" charset="0"/>
              </a:rPr>
              <a:t>31 </a:t>
            </a:r>
            <a:r>
              <a:rPr lang="en-SG" sz="2400" b="1" i="1" dirty="0">
                <a:latin typeface="Cambria" panose="02040503050406030204" pitchFamily="18" charset="0"/>
              </a:rPr>
              <a:t>Paul said to the centurion and the soldiers, “</a:t>
            </a:r>
            <a:r>
              <a:rPr lang="en-SG" sz="2400" b="1" i="1" u="dbl" dirty="0">
                <a:solidFill>
                  <a:srgbClr val="FF0000"/>
                </a:solidFill>
                <a:latin typeface="Cambria" panose="02040503050406030204" pitchFamily="18" charset="0"/>
              </a:rPr>
              <a:t>Unless these men stay in the ship, you cannot be saved.</a:t>
            </a:r>
            <a:r>
              <a:rPr lang="en-SG" sz="2400" b="1" i="1" dirty="0">
                <a:latin typeface="Cambria" panose="02040503050406030204" pitchFamily="18" charset="0"/>
              </a:rPr>
              <a:t>” </a:t>
            </a:r>
            <a:r>
              <a:rPr lang="en-SG" sz="2400" b="1" i="1" baseline="30000" dirty="0">
                <a:latin typeface="Cambria" panose="02040503050406030204" pitchFamily="18" charset="0"/>
              </a:rPr>
              <a:t>32 </a:t>
            </a:r>
            <a:r>
              <a:rPr lang="en-SG" sz="2400" b="1" i="1" dirty="0">
                <a:latin typeface="Cambria" panose="02040503050406030204" pitchFamily="18" charset="0"/>
              </a:rPr>
              <a:t>Then the soldiers cut away the ropes of the skiff and let it fall off.</a:t>
            </a:r>
            <a:endParaRPr lang="en-US" sz="2400" b="1" i="1" dirty="0">
              <a:latin typeface="Cambria" panose="02040503050406030204" pitchFamily="18" charset="0"/>
            </a:endParaRPr>
          </a:p>
        </p:txBody>
      </p:sp>
    </p:spTree>
    <p:extLst>
      <p:ext uri="{BB962C8B-B14F-4D97-AF65-F5344CB8AC3E}">
        <p14:creationId xmlns:p14="http://schemas.microsoft.com/office/powerpoint/2010/main" val="33199761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5748433"/>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33 </a:t>
            </a:r>
            <a:r>
              <a:rPr lang="en-SG" sz="2400" b="1" i="1" dirty="0">
                <a:latin typeface="Cambria" panose="02040503050406030204" pitchFamily="18" charset="0"/>
              </a:rPr>
              <a:t>And as day was about to dawn, Paul implored them all to take food, saying, “Today is the fourteenth day you have waited and continued without food, and eaten nothing. </a:t>
            </a:r>
            <a:r>
              <a:rPr lang="en-SG" sz="2400" b="1" i="1" baseline="30000" dirty="0">
                <a:latin typeface="Cambria" panose="02040503050406030204" pitchFamily="18" charset="0"/>
              </a:rPr>
              <a:t>34 </a:t>
            </a:r>
            <a:r>
              <a:rPr lang="en-SG" sz="2400" b="1" i="1" dirty="0">
                <a:latin typeface="Cambria" panose="02040503050406030204" pitchFamily="18" charset="0"/>
              </a:rPr>
              <a:t>Therefore I urge you to take nourishment, for this is for your survival, since not a hair will fall from the head of any of you.” </a:t>
            </a:r>
            <a:r>
              <a:rPr lang="en-SG" sz="2400" b="1" i="1" baseline="30000" dirty="0">
                <a:latin typeface="Cambria" panose="02040503050406030204" pitchFamily="18" charset="0"/>
              </a:rPr>
              <a:t>35 </a:t>
            </a:r>
            <a:r>
              <a:rPr lang="en-SG" sz="2400" b="1" i="1" dirty="0">
                <a:latin typeface="Cambria" panose="02040503050406030204" pitchFamily="18" charset="0"/>
              </a:rPr>
              <a:t>And when he had said these things, he took bread and gave thanks to God in the presence of them all; and when he had broken it he began to eat. </a:t>
            </a:r>
            <a:r>
              <a:rPr lang="en-SG" sz="2400" b="1" i="1" baseline="30000" dirty="0">
                <a:latin typeface="Cambria" panose="02040503050406030204" pitchFamily="18" charset="0"/>
              </a:rPr>
              <a:t>36 </a:t>
            </a:r>
            <a:r>
              <a:rPr lang="en-SG" sz="2400" b="1" i="1" dirty="0">
                <a:latin typeface="Cambria" panose="02040503050406030204" pitchFamily="18" charset="0"/>
              </a:rPr>
              <a:t>Then they were all encouraged, and also took food themselves. </a:t>
            </a:r>
            <a:r>
              <a:rPr lang="en-SG" sz="2400" b="1" i="1" baseline="30000" dirty="0">
                <a:latin typeface="Cambria" panose="02040503050406030204" pitchFamily="18" charset="0"/>
              </a:rPr>
              <a:t>37 </a:t>
            </a:r>
            <a:r>
              <a:rPr lang="en-SG" sz="2400" b="1" i="1" dirty="0">
                <a:latin typeface="Cambria" panose="02040503050406030204" pitchFamily="18" charset="0"/>
              </a:rPr>
              <a:t>And in all we were two hundred and seventy-six persons on the ship. </a:t>
            </a:r>
            <a:r>
              <a:rPr lang="en-SG" sz="2400" b="1" i="1" baseline="30000" dirty="0">
                <a:latin typeface="Cambria" panose="02040503050406030204" pitchFamily="18" charset="0"/>
              </a:rPr>
              <a:t>38 </a:t>
            </a:r>
            <a:r>
              <a:rPr lang="en-SG" sz="2400" b="1" i="1" dirty="0">
                <a:latin typeface="Cambria" panose="02040503050406030204" pitchFamily="18" charset="0"/>
              </a:rPr>
              <a:t>So when they had eaten enough, they lightened the ship and threw out the wheat into the sea.</a:t>
            </a:r>
            <a:endParaRPr lang="en-US" sz="2400" b="1" i="1" dirty="0">
              <a:latin typeface="Cambria" panose="02040503050406030204" pitchFamily="18" charset="0"/>
            </a:endParaRPr>
          </a:p>
        </p:txBody>
      </p:sp>
    </p:spTree>
    <p:extLst>
      <p:ext uri="{BB962C8B-B14F-4D97-AF65-F5344CB8AC3E}">
        <p14:creationId xmlns:p14="http://schemas.microsoft.com/office/powerpoint/2010/main" val="11893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5748433"/>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33 </a:t>
            </a:r>
            <a:r>
              <a:rPr lang="en-SG" sz="2400" b="1" i="1" dirty="0">
                <a:latin typeface="Cambria" panose="02040503050406030204" pitchFamily="18" charset="0"/>
              </a:rPr>
              <a:t>And as day was about to dawn, </a:t>
            </a:r>
            <a:r>
              <a:rPr lang="en-SG" sz="2400" b="1" i="1" u="sng" dirty="0">
                <a:solidFill>
                  <a:srgbClr val="FF0000"/>
                </a:solidFill>
                <a:latin typeface="Cambria" panose="02040503050406030204" pitchFamily="18" charset="0"/>
              </a:rPr>
              <a:t>Paul implored them all to take food, saying, “Today is the fourteenth day you have waited and continued without food, and eaten nothing. </a:t>
            </a:r>
            <a:r>
              <a:rPr lang="en-SG" sz="2400" b="1" i="1" u="sng" baseline="30000" dirty="0">
                <a:solidFill>
                  <a:srgbClr val="FF0000"/>
                </a:solidFill>
                <a:latin typeface="Cambria" panose="02040503050406030204" pitchFamily="18" charset="0"/>
              </a:rPr>
              <a:t>34 </a:t>
            </a:r>
            <a:r>
              <a:rPr lang="en-SG" sz="2400" b="1" i="1" u="sng" dirty="0">
                <a:solidFill>
                  <a:srgbClr val="FF0000"/>
                </a:solidFill>
                <a:latin typeface="Cambria" panose="02040503050406030204" pitchFamily="18" charset="0"/>
              </a:rPr>
              <a:t>Therefore I urge you to take nourishment, for this is for your survival, since not a hair will fall from the head of any of you.” </a:t>
            </a:r>
            <a:r>
              <a:rPr lang="en-SG" sz="2400" b="1" i="1" baseline="30000" dirty="0">
                <a:latin typeface="Cambria" panose="02040503050406030204" pitchFamily="18" charset="0"/>
              </a:rPr>
              <a:t>35 </a:t>
            </a:r>
            <a:r>
              <a:rPr lang="en-SG" sz="2400" b="1" i="1" dirty="0">
                <a:latin typeface="Cambria" panose="02040503050406030204" pitchFamily="18" charset="0"/>
              </a:rPr>
              <a:t>And when he had said these things, he took bread and gave thanks to God in the presence of them all; and when he had broken it he began to eat. </a:t>
            </a:r>
            <a:r>
              <a:rPr lang="en-SG" sz="2400" b="1" i="1" baseline="30000" dirty="0">
                <a:latin typeface="Cambria" panose="02040503050406030204" pitchFamily="18" charset="0"/>
              </a:rPr>
              <a:t>36 </a:t>
            </a:r>
            <a:r>
              <a:rPr lang="en-SG" sz="2400" b="1" i="1" dirty="0">
                <a:latin typeface="Cambria" panose="02040503050406030204" pitchFamily="18" charset="0"/>
              </a:rPr>
              <a:t>Then they were all encouraged, and also took food themselves. </a:t>
            </a:r>
            <a:r>
              <a:rPr lang="en-SG" sz="2400" b="1" i="1" baseline="30000" dirty="0">
                <a:latin typeface="Cambria" panose="02040503050406030204" pitchFamily="18" charset="0"/>
              </a:rPr>
              <a:t>37 </a:t>
            </a:r>
            <a:r>
              <a:rPr lang="en-SG" sz="2400" b="1" i="1" dirty="0">
                <a:latin typeface="Cambria" panose="02040503050406030204" pitchFamily="18" charset="0"/>
              </a:rPr>
              <a:t>And in all we were two hundred and seventy-six persons on the ship. </a:t>
            </a:r>
            <a:r>
              <a:rPr lang="en-SG" sz="2400" b="1" i="1" baseline="30000" dirty="0">
                <a:latin typeface="Cambria" panose="02040503050406030204" pitchFamily="18" charset="0"/>
              </a:rPr>
              <a:t>38 </a:t>
            </a:r>
            <a:r>
              <a:rPr lang="en-SG" sz="2400" b="1" i="1" dirty="0">
                <a:latin typeface="Cambria" panose="02040503050406030204" pitchFamily="18" charset="0"/>
              </a:rPr>
              <a:t>So when they had eaten enough, they lightened the ship and threw out the wheat into the sea.</a:t>
            </a:r>
            <a:endParaRPr lang="en-US" sz="2400" b="1" i="1" dirty="0">
              <a:latin typeface="Cambria" panose="02040503050406030204" pitchFamily="18" charset="0"/>
            </a:endParaRPr>
          </a:p>
        </p:txBody>
      </p:sp>
    </p:spTree>
    <p:extLst>
      <p:ext uri="{BB962C8B-B14F-4D97-AF65-F5344CB8AC3E}">
        <p14:creationId xmlns:p14="http://schemas.microsoft.com/office/powerpoint/2010/main" val="369013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4086440"/>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39 </a:t>
            </a:r>
            <a:r>
              <a:rPr lang="en-SG" sz="2400" b="1" i="1" dirty="0">
                <a:latin typeface="Cambria" panose="02040503050406030204" pitchFamily="18" charset="0"/>
              </a:rPr>
              <a:t>When it was day, they did not recognize the land; but they observed a bay with a beach, onto which they planned to run the ship if possible. </a:t>
            </a:r>
            <a:r>
              <a:rPr lang="en-SG" sz="2400" b="1" i="1" baseline="30000" dirty="0">
                <a:latin typeface="Cambria" panose="02040503050406030204" pitchFamily="18" charset="0"/>
              </a:rPr>
              <a:t>40 </a:t>
            </a:r>
            <a:r>
              <a:rPr lang="en-SG" sz="2400" b="1" i="1" dirty="0">
                <a:latin typeface="Cambria" panose="02040503050406030204" pitchFamily="18" charset="0"/>
              </a:rPr>
              <a:t>And they let go the anchors and left them in the sea, meanwhile loosing the rudder ropes; and they hoisted the mainsail to the wind and made for shore. </a:t>
            </a:r>
            <a:r>
              <a:rPr lang="en-SG" sz="2400" b="1" i="1" baseline="30000" dirty="0">
                <a:latin typeface="Cambria" panose="02040503050406030204" pitchFamily="18" charset="0"/>
              </a:rPr>
              <a:t>41 </a:t>
            </a:r>
            <a:r>
              <a:rPr lang="en-SG" sz="2400" b="1" i="1" dirty="0">
                <a:latin typeface="Cambria" panose="02040503050406030204" pitchFamily="18" charset="0"/>
              </a:rPr>
              <a:t>But striking a place where two seas met, they ran the ship aground; and the prow stuck fast and remained immovable, but the stern was being broken up by the violence of the waves.</a:t>
            </a:r>
            <a:endParaRPr lang="en-US" sz="2400" b="1" i="1" dirty="0">
              <a:latin typeface="Cambria" panose="02040503050406030204" pitchFamily="18" charset="0"/>
            </a:endParaRPr>
          </a:p>
        </p:txBody>
      </p:sp>
    </p:spTree>
    <p:extLst>
      <p:ext uri="{BB962C8B-B14F-4D97-AF65-F5344CB8AC3E}">
        <p14:creationId xmlns:p14="http://schemas.microsoft.com/office/powerpoint/2010/main" val="20451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4086440"/>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39 </a:t>
            </a:r>
            <a:r>
              <a:rPr lang="en-SG" sz="2400" b="1" i="1" dirty="0">
                <a:latin typeface="Cambria" panose="02040503050406030204" pitchFamily="18" charset="0"/>
              </a:rPr>
              <a:t>When it was day, they did not recognize the land; but they observed a bay with a beach, onto which they planned to run the ship if possible. </a:t>
            </a:r>
            <a:r>
              <a:rPr lang="en-SG" sz="2400" b="1" i="1" baseline="30000" dirty="0">
                <a:latin typeface="Cambria" panose="02040503050406030204" pitchFamily="18" charset="0"/>
              </a:rPr>
              <a:t>40 </a:t>
            </a:r>
            <a:r>
              <a:rPr lang="en-SG" sz="2400" b="1" i="1" dirty="0">
                <a:latin typeface="Cambria" panose="02040503050406030204" pitchFamily="18" charset="0"/>
              </a:rPr>
              <a:t>And </a:t>
            </a:r>
            <a:r>
              <a:rPr lang="en-SG" sz="2400" b="1" i="1" u="sng" dirty="0">
                <a:solidFill>
                  <a:srgbClr val="FF0000"/>
                </a:solidFill>
                <a:latin typeface="Cambria" panose="02040503050406030204" pitchFamily="18" charset="0"/>
              </a:rPr>
              <a:t>they let go the anchors and left them in the sea, meanwhile loosing the rudder ropes; and they hoisted the mainsail to the wind and made for shore. </a:t>
            </a:r>
            <a:r>
              <a:rPr lang="en-SG" sz="2400" b="1" i="1" baseline="30000" dirty="0">
                <a:latin typeface="Cambria" panose="02040503050406030204" pitchFamily="18" charset="0"/>
              </a:rPr>
              <a:t>41 </a:t>
            </a:r>
            <a:r>
              <a:rPr lang="en-SG" sz="2400" b="1" i="1" dirty="0">
                <a:latin typeface="Cambria" panose="02040503050406030204" pitchFamily="18" charset="0"/>
              </a:rPr>
              <a:t>But striking a place where two seas met, they ran the ship aground; and the prow stuck fast and remained immovable, but the stern was being broken up by the violence of the waves.</a:t>
            </a:r>
            <a:endParaRPr lang="en-US" sz="2400" b="1" i="1" dirty="0">
              <a:latin typeface="Cambria" panose="02040503050406030204" pitchFamily="18" charset="0"/>
            </a:endParaRPr>
          </a:p>
        </p:txBody>
      </p:sp>
    </p:spTree>
    <p:extLst>
      <p:ext uri="{BB962C8B-B14F-4D97-AF65-F5344CB8AC3E}">
        <p14:creationId xmlns:p14="http://schemas.microsoft.com/office/powerpoint/2010/main" val="1368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3532442"/>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2 </a:t>
            </a:r>
            <a:r>
              <a:rPr lang="en-SG" sz="2400" b="1" i="1" dirty="0">
                <a:latin typeface="Cambria" panose="02040503050406030204" pitchFamily="18" charset="0"/>
              </a:rPr>
              <a:t>And the soldiers’ plan was to kill the prisoners, lest any of them should swim away and escape. </a:t>
            </a:r>
            <a:r>
              <a:rPr lang="en-SG" sz="2400" b="1" i="1" baseline="30000" dirty="0">
                <a:latin typeface="Cambria" panose="02040503050406030204" pitchFamily="18" charset="0"/>
              </a:rPr>
              <a:t>43 </a:t>
            </a:r>
            <a:r>
              <a:rPr lang="en-SG" sz="2400" b="1" i="1" dirty="0">
                <a:latin typeface="Cambria" panose="02040503050406030204" pitchFamily="18" charset="0"/>
              </a:rPr>
              <a:t>But the centurion, wanting to save Paul, kept them from their purpose, and commanded that those who could swim should jump overboard first and get to land, </a:t>
            </a:r>
            <a:r>
              <a:rPr lang="en-SG" sz="2400" b="1" i="1" baseline="30000" dirty="0">
                <a:latin typeface="Cambria" panose="02040503050406030204" pitchFamily="18" charset="0"/>
              </a:rPr>
              <a:t>44 </a:t>
            </a:r>
            <a:r>
              <a:rPr lang="en-SG" sz="2400" b="1" i="1" dirty="0">
                <a:latin typeface="Cambria" panose="02040503050406030204" pitchFamily="18" charset="0"/>
              </a:rPr>
              <a:t>and the rest, some on boards and some on parts of the ship. And so it was that they all escaped safely to land.</a:t>
            </a:r>
            <a:endParaRPr lang="en-US" sz="2400" b="1" i="1" dirty="0">
              <a:latin typeface="Cambria" panose="02040503050406030204" pitchFamily="18" charset="0"/>
            </a:endParaRPr>
          </a:p>
        </p:txBody>
      </p:sp>
    </p:spTree>
    <p:extLst>
      <p:ext uri="{BB962C8B-B14F-4D97-AF65-F5344CB8AC3E}">
        <p14:creationId xmlns:p14="http://schemas.microsoft.com/office/powerpoint/2010/main" val="42354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3532442"/>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2 </a:t>
            </a:r>
            <a:r>
              <a:rPr lang="en-SG" sz="2400" b="1" i="1" dirty="0">
                <a:latin typeface="Cambria" panose="02040503050406030204" pitchFamily="18" charset="0"/>
              </a:rPr>
              <a:t>And </a:t>
            </a:r>
            <a:r>
              <a:rPr lang="en-SG" sz="2400" b="1" i="1" u="sng" dirty="0">
                <a:solidFill>
                  <a:srgbClr val="FF0000"/>
                </a:solidFill>
                <a:latin typeface="Cambria" panose="02040503050406030204" pitchFamily="18" charset="0"/>
              </a:rPr>
              <a:t>the soldiers’ plan was to kill the prisoners</a:t>
            </a:r>
            <a:r>
              <a:rPr lang="en-SG" sz="2400" b="1" i="1" dirty="0">
                <a:latin typeface="Cambria" panose="02040503050406030204" pitchFamily="18" charset="0"/>
              </a:rPr>
              <a:t>, lest any of them should swim away and escape. </a:t>
            </a:r>
            <a:r>
              <a:rPr lang="en-SG" sz="2400" b="1" i="1" baseline="30000" dirty="0">
                <a:latin typeface="Cambria" panose="02040503050406030204" pitchFamily="18" charset="0"/>
              </a:rPr>
              <a:t>43 </a:t>
            </a:r>
            <a:r>
              <a:rPr lang="en-SG" sz="2400" b="1" i="1" dirty="0">
                <a:latin typeface="Cambria" panose="02040503050406030204" pitchFamily="18" charset="0"/>
              </a:rPr>
              <a:t>But the centurion, wanting to save Paul, kept them from their purpose, and commanded that those who could swim should jump overboard first and get to land, </a:t>
            </a:r>
            <a:r>
              <a:rPr lang="en-SG" sz="2400" b="1" i="1" baseline="30000" dirty="0">
                <a:latin typeface="Cambria" panose="02040503050406030204" pitchFamily="18" charset="0"/>
              </a:rPr>
              <a:t>44 </a:t>
            </a:r>
            <a:r>
              <a:rPr lang="en-SG" sz="2400" b="1" i="1" dirty="0">
                <a:latin typeface="Cambria" panose="02040503050406030204" pitchFamily="18" charset="0"/>
              </a:rPr>
              <a:t>and the rest, some on boards and some on parts of the ship. And so it was that they all escaped safely to land.</a:t>
            </a:r>
            <a:endParaRPr lang="en-US" sz="2400" b="1" i="1" dirty="0">
              <a:latin typeface="Cambria" panose="02040503050406030204" pitchFamily="18" charset="0"/>
            </a:endParaRPr>
          </a:p>
        </p:txBody>
      </p:sp>
    </p:spTree>
    <p:extLst>
      <p:ext uri="{BB962C8B-B14F-4D97-AF65-F5344CB8AC3E}">
        <p14:creationId xmlns:p14="http://schemas.microsoft.com/office/powerpoint/2010/main" val="257312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God the good Creator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Tree>
    <p:extLst>
      <p:ext uri="{BB962C8B-B14F-4D97-AF65-F5344CB8AC3E}">
        <p14:creationId xmlns:p14="http://schemas.microsoft.com/office/powerpoint/2010/main" val="3856907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3532442"/>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2 </a:t>
            </a:r>
            <a:r>
              <a:rPr lang="en-SG" sz="2400" b="1" i="1" dirty="0">
                <a:latin typeface="Cambria" panose="02040503050406030204" pitchFamily="18" charset="0"/>
              </a:rPr>
              <a:t>And </a:t>
            </a:r>
            <a:r>
              <a:rPr lang="en-SG" sz="2400" b="1" i="1" u="sng" dirty="0">
                <a:solidFill>
                  <a:srgbClr val="FF0000"/>
                </a:solidFill>
                <a:latin typeface="Cambria" panose="02040503050406030204" pitchFamily="18" charset="0"/>
              </a:rPr>
              <a:t>the soldiers’ plan was to kill the prisoners</a:t>
            </a:r>
            <a:r>
              <a:rPr lang="en-SG" sz="2400" b="1" i="1" dirty="0">
                <a:latin typeface="Cambria" panose="02040503050406030204" pitchFamily="18" charset="0"/>
              </a:rPr>
              <a:t>, lest any of them should swim away and escape. </a:t>
            </a:r>
            <a:r>
              <a:rPr lang="en-SG" sz="2400" b="1" i="1" baseline="30000" dirty="0">
                <a:latin typeface="Cambria" panose="02040503050406030204" pitchFamily="18" charset="0"/>
              </a:rPr>
              <a:t>43 </a:t>
            </a:r>
            <a:r>
              <a:rPr lang="en-SG" sz="2400" b="1" i="1" dirty="0">
                <a:latin typeface="Cambria" panose="02040503050406030204" pitchFamily="18" charset="0"/>
              </a:rPr>
              <a:t>But </a:t>
            </a:r>
            <a:r>
              <a:rPr lang="en-SG" sz="2400" b="1" i="1" u="sng" dirty="0">
                <a:solidFill>
                  <a:srgbClr val="FF0000"/>
                </a:solidFill>
                <a:latin typeface="Cambria" panose="02040503050406030204" pitchFamily="18" charset="0"/>
              </a:rPr>
              <a:t>the centurion, wanting to save Paul, kept them from their purpose</a:t>
            </a:r>
            <a:r>
              <a:rPr lang="en-SG" sz="2400" b="1" i="1" dirty="0">
                <a:latin typeface="Cambria" panose="02040503050406030204" pitchFamily="18" charset="0"/>
              </a:rPr>
              <a:t>, and commanded that those who could swim should jump overboard first and get to land, </a:t>
            </a:r>
            <a:r>
              <a:rPr lang="en-SG" sz="2400" b="1" i="1" baseline="30000" dirty="0">
                <a:latin typeface="Cambria" panose="02040503050406030204" pitchFamily="18" charset="0"/>
              </a:rPr>
              <a:t>44 </a:t>
            </a:r>
            <a:r>
              <a:rPr lang="en-SG" sz="2400" b="1" i="1" dirty="0">
                <a:latin typeface="Cambria" panose="02040503050406030204" pitchFamily="18" charset="0"/>
              </a:rPr>
              <a:t>and the rest, some on boards and some on parts of the ship. And so it was that they all escaped safely to land.</a:t>
            </a:r>
            <a:endParaRPr lang="en-US" sz="2400" b="1" i="1" dirty="0">
              <a:latin typeface="Cambria" panose="02040503050406030204" pitchFamily="18" charset="0"/>
            </a:endParaRPr>
          </a:p>
        </p:txBody>
      </p:sp>
    </p:spTree>
    <p:extLst>
      <p:ext uri="{BB962C8B-B14F-4D97-AF65-F5344CB8AC3E}">
        <p14:creationId xmlns:p14="http://schemas.microsoft.com/office/powerpoint/2010/main" val="2087240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3532442"/>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2 </a:t>
            </a:r>
            <a:r>
              <a:rPr lang="en-SG" sz="2400" b="1" i="1" dirty="0">
                <a:latin typeface="Cambria" panose="02040503050406030204" pitchFamily="18" charset="0"/>
              </a:rPr>
              <a:t>And </a:t>
            </a:r>
            <a:r>
              <a:rPr lang="en-SG" sz="2400" b="1" i="1" u="sng" dirty="0">
                <a:solidFill>
                  <a:srgbClr val="FF0000"/>
                </a:solidFill>
                <a:latin typeface="Cambria" panose="02040503050406030204" pitchFamily="18" charset="0"/>
              </a:rPr>
              <a:t>the soldiers’ plan was to kill the prisoners</a:t>
            </a:r>
            <a:r>
              <a:rPr lang="en-SG" sz="2400" b="1" i="1" dirty="0">
                <a:latin typeface="Cambria" panose="02040503050406030204" pitchFamily="18" charset="0"/>
              </a:rPr>
              <a:t>, lest any of them should swim away and escape. </a:t>
            </a:r>
            <a:r>
              <a:rPr lang="en-SG" sz="2400" b="1" i="1" baseline="30000" dirty="0">
                <a:latin typeface="Cambria" panose="02040503050406030204" pitchFamily="18" charset="0"/>
              </a:rPr>
              <a:t>43 </a:t>
            </a:r>
            <a:r>
              <a:rPr lang="en-SG" sz="2400" b="1" i="1" dirty="0">
                <a:latin typeface="Cambria" panose="02040503050406030204" pitchFamily="18" charset="0"/>
              </a:rPr>
              <a:t>But </a:t>
            </a:r>
            <a:r>
              <a:rPr lang="en-SG" sz="2400" b="1" i="1" u="sng" dirty="0">
                <a:solidFill>
                  <a:srgbClr val="FF0000"/>
                </a:solidFill>
                <a:latin typeface="Cambria" panose="02040503050406030204" pitchFamily="18" charset="0"/>
              </a:rPr>
              <a:t>the centurion, wanting to save Paul, kept them from their purpose</a:t>
            </a:r>
            <a:r>
              <a:rPr lang="en-SG" sz="2400" b="1" i="1" dirty="0">
                <a:latin typeface="Cambria" panose="02040503050406030204" pitchFamily="18" charset="0"/>
              </a:rPr>
              <a:t>, and commanded that </a:t>
            </a:r>
            <a:r>
              <a:rPr lang="en-SG" sz="2400" b="1" i="1" u="sng" dirty="0">
                <a:solidFill>
                  <a:srgbClr val="FF0000"/>
                </a:solidFill>
                <a:latin typeface="Cambria" panose="02040503050406030204" pitchFamily="18" charset="0"/>
              </a:rPr>
              <a:t>those who could swim should jump overboard first and get to land</a:t>
            </a:r>
            <a:r>
              <a:rPr lang="en-SG" sz="2400" b="1" i="1" dirty="0">
                <a:latin typeface="Cambria" panose="02040503050406030204" pitchFamily="18" charset="0"/>
              </a:rPr>
              <a:t>, </a:t>
            </a:r>
            <a:r>
              <a:rPr lang="en-SG" sz="2400" b="1" i="1" baseline="30000" dirty="0">
                <a:latin typeface="Cambria" panose="02040503050406030204" pitchFamily="18" charset="0"/>
              </a:rPr>
              <a:t>44 </a:t>
            </a:r>
            <a:r>
              <a:rPr lang="en-SG" sz="2400" b="1" i="1" dirty="0">
                <a:latin typeface="Cambria" panose="02040503050406030204" pitchFamily="18" charset="0"/>
              </a:rPr>
              <a:t>and </a:t>
            </a:r>
            <a:r>
              <a:rPr lang="en-SG" sz="2400" b="1" i="1" u="sng" dirty="0">
                <a:solidFill>
                  <a:srgbClr val="FF0000"/>
                </a:solidFill>
                <a:latin typeface="Cambria" panose="02040503050406030204" pitchFamily="18" charset="0"/>
              </a:rPr>
              <a:t>the rest, some on boards and some on parts of the ship. </a:t>
            </a:r>
            <a:r>
              <a:rPr lang="en-SG" sz="2400" b="1" i="1" dirty="0">
                <a:latin typeface="Cambria" panose="02040503050406030204" pitchFamily="18" charset="0"/>
              </a:rPr>
              <a:t>And so it was that they all escaped safely to land.</a:t>
            </a:r>
            <a:endParaRPr lang="en-US" sz="2400" b="1" i="1" dirty="0">
              <a:latin typeface="Cambria" panose="02040503050406030204" pitchFamily="18" charset="0"/>
            </a:endParaRPr>
          </a:p>
        </p:txBody>
      </p:sp>
    </p:spTree>
    <p:extLst>
      <p:ext uri="{BB962C8B-B14F-4D97-AF65-F5344CB8AC3E}">
        <p14:creationId xmlns:p14="http://schemas.microsoft.com/office/powerpoint/2010/main" val="3397336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2ADFC-F9C5-8645-B26E-EFA08B9A126C}"/>
              </a:ext>
            </a:extLst>
          </p:cNvPr>
          <p:cNvSpPr/>
          <p:nvPr/>
        </p:nvSpPr>
        <p:spPr>
          <a:xfrm>
            <a:off x="0" y="425053"/>
            <a:ext cx="12192000" cy="3532442"/>
          </a:xfrm>
          <a:prstGeom prst="rect">
            <a:avLst/>
          </a:prstGeom>
        </p:spPr>
        <p:txBody>
          <a:bodyPr wrap="square">
            <a:spAutoFit/>
          </a:bodyPr>
          <a:lstStyle/>
          <a:p>
            <a:pPr algn="ctr"/>
            <a:r>
              <a:rPr lang="en-SG" sz="2400" b="1" i="0" u="sng" strike="noStrike" dirty="0">
                <a:solidFill>
                  <a:srgbClr val="000000"/>
                </a:solidFill>
                <a:effectLst/>
                <a:latin typeface="Cambria" panose="02040503050406030204" pitchFamily="18" charset="0"/>
              </a:rPr>
              <a:t>ACTS 27:21-44</a:t>
            </a:r>
          </a:p>
          <a:p>
            <a:pPr algn="ctr"/>
            <a:endParaRPr lang="en-SG" sz="2400" b="1" i="1" u="sng" strike="noStrike" dirty="0">
              <a:solidFill>
                <a:srgbClr val="000000"/>
              </a:solidFill>
              <a:effectLst/>
              <a:latin typeface="Cambria" panose="02040503050406030204" pitchFamily="18" charset="0"/>
            </a:endParaRPr>
          </a:p>
          <a:p>
            <a:pPr algn="ctr">
              <a:lnSpc>
                <a:spcPct val="150000"/>
              </a:lnSpc>
            </a:pPr>
            <a:r>
              <a:rPr lang="en-SG" sz="2400" b="1" i="1" baseline="30000" dirty="0">
                <a:latin typeface="Cambria" panose="02040503050406030204" pitchFamily="18" charset="0"/>
              </a:rPr>
              <a:t>2 </a:t>
            </a:r>
            <a:r>
              <a:rPr lang="en-SG" sz="2400" b="1" i="1" dirty="0">
                <a:latin typeface="Cambria" panose="02040503050406030204" pitchFamily="18" charset="0"/>
              </a:rPr>
              <a:t>And </a:t>
            </a:r>
            <a:r>
              <a:rPr lang="en-SG" sz="2400" b="1" i="1" u="sng" dirty="0">
                <a:solidFill>
                  <a:srgbClr val="FF0000"/>
                </a:solidFill>
                <a:latin typeface="Cambria" panose="02040503050406030204" pitchFamily="18" charset="0"/>
              </a:rPr>
              <a:t>the soldiers’ plan was to kill the prisoners</a:t>
            </a:r>
            <a:r>
              <a:rPr lang="en-SG" sz="2400" b="1" i="1" dirty="0">
                <a:latin typeface="Cambria" panose="02040503050406030204" pitchFamily="18" charset="0"/>
              </a:rPr>
              <a:t>, lest any of them should swim away and escape. </a:t>
            </a:r>
            <a:r>
              <a:rPr lang="en-SG" sz="2400" b="1" i="1" baseline="30000" dirty="0">
                <a:latin typeface="Cambria" panose="02040503050406030204" pitchFamily="18" charset="0"/>
              </a:rPr>
              <a:t>43 </a:t>
            </a:r>
            <a:r>
              <a:rPr lang="en-SG" sz="2400" b="1" i="1" dirty="0">
                <a:latin typeface="Cambria" panose="02040503050406030204" pitchFamily="18" charset="0"/>
              </a:rPr>
              <a:t>But </a:t>
            </a:r>
            <a:r>
              <a:rPr lang="en-SG" sz="2400" b="1" i="1" u="sng" dirty="0">
                <a:solidFill>
                  <a:srgbClr val="FF0000"/>
                </a:solidFill>
                <a:latin typeface="Cambria" panose="02040503050406030204" pitchFamily="18" charset="0"/>
              </a:rPr>
              <a:t>the centurion, wanting to save Paul, kept them from their purpose</a:t>
            </a:r>
            <a:r>
              <a:rPr lang="en-SG" sz="2400" b="1" i="1" dirty="0">
                <a:latin typeface="Cambria" panose="02040503050406030204" pitchFamily="18" charset="0"/>
              </a:rPr>
              <a:t>, and commanded that </a:t>
            </a:r>
            <a:r>
              <a:rPr lang="en-SG" sz="2400" b="1" i="1" u="sng" dirty="0">
                <a:solidFill>
                  <a:srgbClr val="FF0000"/>
                </a:solidFill>
                <a:latin typeface="Cambria" panose="02040503050406030204" pitchFamily="18" charset="0"/>
              </a:rPr>
              <a:t>those who could swim should jump overboard first and get to land</a:t>
            </a:r>
            <a:r>
              <a:rPr lang="en-SG" sz="2400" b="1" i="1" dirty="0">
                <a:latin typeface="Cambria" panose="02040503050406030204" pitchFamily="18" charset="0"/>
              </a:rPr>
              <a:t>, </a:t>
            </a:r>
            <a:r>
              <a:rPr lang="en-SG" sz="2400" b="1" i="1" baseline="30000" dirty="0">
                <a:latin typeface="Cambria" panose="02040503050406030204" pitchFamily="18" charset="0"/>
              </a:rPr>
              <a:t>44 </a:t>
            </a:r>
            <a:r>
              <a:rPr lang="en-SG" sz="2400" b="1" i="1" dirty="0">
                <a:latin typeface="Cambria" panose="02040503050406030204" pitchFamily="18" charset="0"/>
              </a:rPr>
              <a:t>and </a:t>
            </a:r>
            <a:r>
              <a:rPr lang="en-SG" sz="2400" b="1" i="1" u="sng" dirty="0">
                <a:solidFill>
                  <a:srgbClr val="FF0000"/>
                </a:solidFill>
                <a:latin typeface="Cambria" panose="02040503050406030204" pitchFamily="18" charset="0"/>
              </a:rPr>
              <a:t>the rest, some on boards and some on parts of the ship. </a:t>
            </a:r>
            <a:r>
              <a:rPr lang="en-SG" sz="2400" b="1" i="1" dirty="0">
                <a:latin typeface="Cambria" panose="02040503050406030204" pitchFamily="18" charset="0"/>
              </a:rPr>
              <a:t>And so it was that </a:t>
            </a:r>
            <a:r>
              <a:rPr lang="en-SG" sz="2400" b="1" u="sng" cap="all" dirty="0">
                <a:solidFill>
                  <a:srgbClr val="FF0000"/>
                </a:solidFill>
                <a:latin typeface="Cambria" panose="02040503050406030204" pitchFamily="18" charset="0"/>
              </a:rPr>
              <a:t>they all escaped safely to land.</a:t>
            </a:r>
            <a:endParaRPr lang="en-US" sz="2400" b="1" u="sng" cap="all" dirty="0">
              <a:solidFill>
                <a:srgbClr val="FF0000"/>
              </a:solidFill>
              <a:latin typeface="Cambria" panose="02040503050406030204" pitchFamily="18" charset="0"/>
            </a:endParaRPr>
          </a:p>
        </p:txBody>
      </p:sp>
    </p:spTree>
    <p:extLst>
      <p:ext uri="{BB962C8B-B14F-4D97-AF65-F5344CB8AC3E}">
        <p14:creationId xmlns:p14="http://schemas.microsoft.com/office/powerpoint/2010/main" val="49846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200329"/>
          </a:xfrm>
          <a:prstGeom prst="rect">
            <a:avLst/>
          </a:prstGeom>
        </p:spPr>
        <p:txBody>
          <a:bodyPr wrap="square">
            <a:spAutoFit/>
          </a:bodyPr>
          <a:lstStyle/>
          <a:p>
            <a:pPr algn="just"/>
            <a:r>
              <a:rPr lang="en-SG" sz="2400" b="1" dirty="0">
                <a:solidFill>
                  <a:schemeClr val="bg1"/>
                </a:solidFill>
                <a:latin typeface="Cambria" panose="02040503050406030204" pitchFamily="18" charset="0"/>
              </a:rPr>
              <a:t>3. God, in His ordinary providence </a:t>
            </a:r>
            <a:r>
              <a:rPr lang="en-SG" sz="2400" b="1" dirty="0" err="1">
                <a:solidFill>
                  <a:schemeClr val="bg1"/>
                </a:solidFill>
                <a:latin typeface="Cambria" panose="02040503050406030204" pitchFamily="18" charset="0"/>
              </a:rPr>
              <a:t>maketh</a:t>
            </a:r>
            <a:r>
              <a:rPr lang="en-SG" sz="2400" b="1" dirty="0">
                <a:solidFill>
                  <a:schemeClr val="bg1"/>
                </a:solidFill>
                <a:latin typeface="Cambria" panose="02040503050406030204" pitchFamily="18" charset="0"/>
              </a:rPr>
              <a:t> use of </a:t>
            </a:r>
            <a:r>
              <a:rPr lang="en-SG" sz="2400" b="1" dirty="0">
                <a:solidFill>
                  <a:srgbClr val="00FF00"/>
                </a:solidFill>
                <a:latin typeface="Cambria" panose="02040503050406030204" pitchFamily="18" charset="0"/>
              </a:rPr>
              <a:t>means</a:t>
            </a:r>
            <a:r>
              <a:rPr lang="en-SG" sz="2400" b="1" dirty="0">
                <a:solidFill>
                  <a:schemeClr val="bg1"/>
                </a:solidFill>
                <a:latin typeface="Cambria" panose="02040503050406030204" pitchFamily="18" charset="0"/>
              </a:rPr>
              <a:t>, yet is free to work without, above, and against them at his pleasure. </a:t>
            </a:r>
          </a:p>
          <a:p>
            <a:pPr algn="just"/>
            <a:r>
              <a:rPr lang="en-SG" sz="2400" b="1" dirty="0">
                <a:solidFill>
                  <a:srgbClr val="FFFF00"/>
                </a:solidFill>
                <a:latin typeface="Cambria" panose="02040503050406030204" pitchFamily="18" charset="0"/>
              </a:rPr>
              <a:t>(Acts 27:31, 44; Isaiah 55:10; 11; Hosea 1:7; Romans 4:19-21; Daniel 3:27)</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36" y="1822875"/>
            <a:ext cx="12327636" cy="584775"/>
          </a:xfrm>
          <a:prstGeom prst="rect">
            <a:avLst/>
          </a:prstGeom>
          <a:noFill/>
        </p:spPr>
        <p:txBody>
          <a:bodyPr wrap="square" rtlCol="0">
            <a:spAutoFit/>
          </a:bodyPr>
          <a:lstStyle/>
          <a:p>
            <a:pPr algn="ctr"/>
            <a:r>
              <a:rPr lang="en-US" sz="3200" i="1" dirty="0">
                <a:solidFill>
                  <a:srgbClr val="00FF00"/>
                </a:solidFill>
                <a:latin typeface="APPLE CHANCERY" panose="03020702040506060504" pitchFamily="66" charset="-79"/>
                <a:cs typeface="APPLE CHANCERY" panose="03020702040506060504" pitchFamily="66" charset="-79"/>
              </a:rPr>
              <a:t>Divine Providence And Means</a:t>
            </a:r>
          </a:p>
        </p:txBody>
      </p:sp>
    </p:spTree>
    <p:extLst>
      <p:ext uri="{BB962C8B-B14F-4D97-AF65-F5344CB8AC3E}">
        <p14:creationId xmlns:p14="http://schemas.microsoft.com/office/powerpoint/2010/main" val="3948175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200329"/>
          </a:xfrm>
          <a:prstGeom prst="rect">
            <a:avLst/>
          </a:prstGeom>
        </p:spPr>
        <p:txBody>
          <a:bodyPr wrap="square">
            <a:spAutoFit/>
          </a:bodyPr>
          <a:lstStyle/>
          <a:p>
            <a:pPr algn="just"/>
            <a:r>
              <a:rPr lang="en-SG" sz="2400" b="1" dirty="0">
                <a:solidFill>
                  <a:schemeClr val="bg1"/>
                </a:solidFill>
                <a:latin typeface="Cambria" panose="02040503050406030204" pitchFamily="18" charset="0"/>
              </a:rPr>
              <a:t>3. God, in His ordinary providence </a:t>
            </a:r>
            <a:r>
              <a:rPr lang="en-SG" sz="2400" b="1" dirty="0" err="1">
                <a:solidFill>
                  <a:schemeClr val="bg1"/>
                </a:solidFill>
                <a:latin typeface="Cambria" panose="02040503050406030204" pitchFamily="18" charset="0"/>
              </a:rPr>
              <a:t>maketh</a:t>
            </a:r>
            <a:r>
              <a:rPr lang="en-SG" sz="2400" b="1" dirty="0">
                <a:solidFill>
                  <a:schemeClr val="bg1"/>
                </a:solidFill>
                <a:latin typeface="Cambria" panose="02040503050406030204" pitchFamily="18" charset="0"/>
              </a:rPr>
              <a:t> use of </a:t>
            </a:r>
            <a:r>
              <a:rPr lang="en-SG" sz="2400" b="1" dirty="0">
                <a:solidFill>
                  <a:srgbClr val="00FF00"/>
                </a:solidFill>
                <a:latin typeface="Cambria" panose="02040503050406030204" pitchFamily="18" charset="0"/>
              </a:rPr>
              <a:t>means</a:t>
            </a:r>
            <a:r>
              <a:rPr lang="en-SG" sz="2400" b="1" dirty="0">
                <a:solidFill>
                  <a:schemeClr val="bg1"/>
                </a:solidFill>
                <a:latin typeface="Cambria" panose="02040503050406030204" pitchFamily="18" charset="0"/>
              </a:rPr>
              <a:t>, yet is </a:t>
            </a:r>
            <a:r>
              <a:rPr lang="en-SG" sz="2400" b="1" u="sng" dirty="0">
                <a:solidFill>
                  <a:srgbClr val="00FF00"/>
                </a:solidFill>
                <a:latin typeface="Cambria" panose="02040503050406030204" pitchFamily="18" charset="0"/>
              </a:rPr>
              <a:t>free to work without</a:t>
            </a:r>
            <a:r>
              <a:rPr lang="en-SG" sz="2400" b="1" dirty="0">
                <a:solidFill>
                  <a:schemeClr val="bg1"/>
                </a:solidFill>
                <a:latin typeface="Cambria" panose="02040503050406030204" pitchFamily="18" charset="0"/>
              </a:rPr>
              <a:t>, above, and against </a:t>
            </a:r>
            <a:r>
              <a:rPr lang="en-SG" sz="2400" b="1" u="sng" dirty="0">
                <a:solidFill>
                  <a:srgbClr val="00FF00"/>
                </a:solidFill>
                <a:latin typeface="Cambria" panose="02040503050406030204" pitchFamily="18" charset="0"/>
              </a:rPr>
              <a:t>them</a:t>
            </a:r>
            <a:r>
              <a:rPr lang="en-SG" sz="2400" b="1" dirty="0">
                <a:solidFill>
                  <a:schemeClr val="bg1"/>
                </a:solidFill>
                <a:latin typeface="Cambria" panose="02040503050406030204" pitchFamily="18" charset="0"/>
              </a:rPr>
              <a:t> at his pleasure. </a:t>
            </a:r>
          </a:p>
          <a:p>
            <a:pPr algn="just"/>
            <a:r>
              <a:rPr lang="en-SG" sz="2400" b="1" dirty="0">
                <a:solidFill>
                  <a:srgbClr val="FFFF00"/>
                </a:solidFill>
                <a:latin typeface="Cambria" panose="02040503050406030204" pitchFamily="18" charset="0"/>
              </a:rPr>
              <a:t>(Acts 27:31, 44; Isaiah 55:10; 11; Hosea 1:7; Romans 4:19-21; Daniel 3:27)</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36" y="1822875"/>
            <a:ext cx="12327636" cy="584775"/>
          </a:xfrm>
          <a:prstGeom prst="rect">
            <a:avLst/>
          </a:prstGeom>
          <a:noFill/>
        </p:spPr>
        <p:txBody>
          <a:bodyPr wrap="square" rtlCol="0">
            <a:spAutoFit/>
          </a:bodyPr>
          <a:lstStyle/>
          <a:p>
            <a:pPr algn="ctr"/>
            <a:r>
              <a:rPr lang="en-US" sz="3200" i="1" dirty="0">
                <a:solidFill>
                  <a:srgbClr val="00FF00"/>
                </a:solidFill>
                <a:latin typeface="APPLE CHANCERY" panose="03020702040506060504" pitchFamily="66" charset="-79"/>
                <a:cs typeface="APPLE CHANCERY" panose="03020702040506060504" pitchFamily="66" charset="-79"/>
              </a:rPr>
              <a:t>Divine Providence And Means</a:t>
            </a:r>
          </a:p>
        </p:txBody>
      </p:sp>
      <p:sp>
        <p:nvSpPr>
          <p:cNvPr id="2" name="Rectangle 1">
            <a:extLst>
              <a:ext uri="{FF2B5EF4-FFF2-40B4-BE49-F238E27FC236}">
                <a16:creationId xmlns:a16="http://schemas.microsoft.com/office/drawing/2014/main" id="{98C6F53D-8D62-1641-90C2-F3D82FF58AB5}"/>
              </a:ext>
            </a:extLst>
          </p:cNvPr>
          <p:cNvSpPr/>
          <p:nvPr/>
        </p:nvSpPr>
        <p:spPr>
          <a:xfrm>
            <a:off x="500063" y="2551837"/>
            <a:ext cx="11001375" cy="1938992"/>
          </a:xfrm>
          <a:prstGeom prst="rect">
            <a:avLst/>
          </a:prstGeom>
        </p:spPr>
        <p:txBody>
          <a:bodyPr wrap="square">
            <a:spAutoFit/>
          </a:bodyPr>
          <a:lstStyle/>
          <a:p>
            <a:pPr algn="ctr"/>
            <a:r>
              <a:rPr lang="en-SG" sz="2400" b="1" i="1" u="none" strike="noStrike" dirty="0">
                <a:solidFill>
                  <a:schemeClr val="bg1"/>
                </a:solidFill>
                <a:effectLst/>
                <a:latin typeface="Cambria" panose="02040503050406030204" pitchFamily="18" charset="0"/>
              </a:rPr>
              <a:t>Then Mary said to the angel, “How can this be, since I do not know a man?”</a:t>
            </a:r>
          </a:p>
          <a:p>
            <a:pPr algn="ctr"/>
            <a:r>
              <a:rPr lang="en-SG" sz="2400" b="1" i="1" u="none" strike="noStrike" dirty="0">
                <a:solidFill>
                  <a:schemeClr val="bg1"/>
                </a:solidFill>
                <a:effectLst/>
                <a:latin typeface="Cambria" panose="02040503050406030204" pitchFamily="18" charset="0"/>
              </a:rPr>
              <a:t>And the angel answered and said to her, “The Holy Spirit will come upon you, and the power of the Highest will overshadow you; therefore, also, that Holy One who is to be born will be called the Son of God.”</a:t>
            </a:r>
          </a:p>
          <a:p>
            <a:pPr algn="ctr"/>
            <a:r>
              <a:rPr lang="en-SG" sz="2400" b="1" dirty="0">
                <a:solidFill>
                  <a:schemeClr val="bg1"/>
                </a:solidFill>
                <a:latin typeface="Cambria" panose="02040503050406030204" pitchFamily="18" charset="0"/>
              </a:rPr>
              <a:t>LUKE 1:34-35</a:t>
            </a:r>
            <a:endParaRPr lang="en-SG" sz="2400" b="1" u="none" strike="noStrike" dirty="0">
              <a:solidFill>
                <a:schemeClr val="bg1"/>
              </a:solidFill>
              <a:effectLst/>
              <a:latin typeface="Cambria" panose="02040503050406030204" pitchFamily="18" charset="0"/>
            </a:endParaRPr>
          </a:p>
        </p:txBody>
      </p:sp>
    </p:spTree>
    <p:extLst>
      <p:ext uri="{BB962C8B-B14F-4D97-AF65-F5344CB8AC3E}">
        <p14:creationId xmlns:p14="http://schemas.microsoft.com/office/powerpoint/2010/main" val="10208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200329"/>
          </a:xfrm>
          <a:prstGeom prst="rect">
            <a:avLst/>
          </a:prstGeom>
        </p:spPr>
        <p:txBody>
          <a:bodyPr wrap="square">
            <a:spAutoFit/>
          </a:bodyPr>
          <a:lstStyle/>
          <a:p>
            <a:pPr algn="just"/>
            <a:r>
              <a:rPr lang="en-SG" sz="2400" b="1" dirty="0">
                <a:solidFill>
                  <a:schemeClr val="bg1"/>
                </a:solidFill>
                <a:latin typeface="Cambria" panose="02040503050406030204" pitchFamily="18" charset="0"/>
              </a:rPr>
              <a:t>3. God, in His ordinary providence </a:t>
            </a:r>
            <a:r>
              <a:rPr lang="en-SG" sz="2400" b="1" dirty="0" err="1">
                <a:solidFill>
                  <a:schemeClr val="bg1"/>
                </a:solidFill>
                <a:latin typeface="Cambria" panose="02040503050406030204" pitchFamily="18" charset="0"/>
              </a:rPr>
              <a:t>maketh</a:t>
            </a:r>
            <a:r>
              <a:rPr lang="en-SG" sz="2400" b="1" dirty="0">
                <a:solidFill>
                  <a:schemeClr val="bg1"/>
                </a:solidFill>
                <a:latin typeface="Cambria" panose="02040503050406030204" pitchFamily="18" charset="0"/>
              </a:rPr>
              <a:t> use of </a:t>
            </a:r>
            <a:r>
              <a:rPr lang="en-SG" sz="2400" b="1" dirty="0">
                <a:solidFill>
                  <a:srgbClr val="00FF00"/>
                </a:solidFill>
                <a:latin typeface="Cambria" panose="02040503050406030204" pitchFamily="18" charset="0"/>
              </a:rPr>
              <a:t>means</a:t>
            </a:r>
            <a:r>
              <a:rPr lang="en-SG" sz="2400" b="1" dirty="0">
                <a:solidFill>
                  <a:schemeClr val="bg1"/>
                </a:solidFill>
                <a:latin typeface="Cambria" panose="02040503050406030204" pitchFamily="18" charset="0"/>
              </a:rPr>
              <a:t>, yet is </a:t>
            </a:r>
            <a:r>
              <a:rPr lang="en-SG" sz="2400" b="1" u="sng" dirty="0">
                <a:solidFill>
                  <a:srgbClr val="00FF00"/>
                </a:solidFill>
                <a:latin typeface="Cambria" panose="02040503050406030204" pitchFamily="18" charset="0"/>
              </a:rPr>
              <a:t>free to work </a:t>
            </a:r>
            <a:r>
              <a:rPr lang="en-SG" sz="2400" b="1" dirty="0">
                <a:solidFill>
                  <a:schemeClr val="bg1"/>
                </a:solidFill>
                <a:latin typeface="Cambria" panose="02040503050406030204" pitchFamily="18" charset="0"/>
              </a:rPr>
              <a:t>without, </a:t>
            </a:r>
            <a:r>
              <a:rPr lang="en-SG" sz="2400" b="1" u="sng" dirty="0">
                <a:solidFill>
                  <a:srgbClr val="00FF00"/>
                </a:solidFill>
                <a:latin typeface="Cambria" panose="02040503050406030204" pitchFamily="18" charset="0"/>
              </a:rPr>
              <a:t>above</a:t>
            </a:r>
            <a:r>
              <a:rPr lang="en-SG" sz="2400" b="1" dirty="0">
                <a:solidFill>
                  <a:schemeClr val="bg1"/>
                </a:solidFill>
                <a:latin typeface="Cambria" panose="02040503050406030204" pitchFamily="18" charset="0"/>
              </a:rPr>
              <a:t>, and against </a:t>
            </a:r>
            <a:r>
              <a:rPr lang="en-SG" sz="2400" b="1" u="sng" dirty="0">
                <a:solidFill>
                  <a:srgbClr val="00FF00"/>
                </a:solidFill>
                <a:latin typeface="Cambria" panose="02040503050406030204" pitchFamily="18" charset="0"/>
              </a:rPr>
              <a:t>them</a:t>
            </a:r>
            <a:r>
              <a:rPr lang="en-SG" sz="2400" b="1" dirty="0">
                <a:solidFill>
                  <a:schemeClr val="bg1"/>
                </a:solidFill>
                <a:latin typeface="Cambria" panose="02040503050406030204" pitchFamily="18" charset="0"/>
              </a:rPr>
              <a:t> at his pleasure. </a:t>
            </a:r>
          </a:p>
          <a:p>
            <a:pPr algn="just"/>
            <a:r>
              <a:rPr lang="en-SG" sz="2400" b="1" dirty="0">
                <a:solidFill>
                  <a:srgbClr val="FFFF00"/>
                </a:solidFill>
                <a:latin typeface="Cambria" panose="02040503050406030204" pitchFamily="18" charset="0"/>
              </a:rPr>
              <a:t>(Acts 27:31, 44; Isaiah 55:10; 11; Hosea 1:7; Romans 4:19-21; Daniel 3:27)</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36" y="1822875"/>
            <a:ext cx="12327636" cy="584775"/>
          </a:xfrm>
          <a:prstGeom prst="rect">
            <a:avLst/>
          </a:prstGeom>
          <a:noFill/>
        </p:spPr>
        <p:txBody>
          <a:bodyPr wrap="square" rtlCol="0">
            <a:spAutoFit/>
          </a:bodyPr>
          <a:lstStyle/>
          <a:p>
            <a:pPr algn="ctr"/>
            <a:r>
              <a:rPr lang="en-US" sz="3200" i="1" dirty="0">
                <a:solidFill>
                  <a:srgbClr val="00FF00"/>
                </a:solidFill>
                <a:latin typeface="APPLE CHANCERY" panose="03020702040506060504" pitchFamily="66" charset="-79"/>
                <a:cs typeface="APPLE CHANCERY" panose="03020702040506060504" pitchFamily="66" charset="-79"/>
              </a:rPr>
              <a:t>Divine Providence And Means</a:t>
            </a:r>
          </a:p>
        </p:txBody>
      </p:sp>
      <p:sp>
        <p:nvSpPr>
          <p:cNvPr id="2" name="Rectangle 1">
            <a:extLst>
              <a:ext uri="{FF2B5EF4-FFF2-40B4-BE49-F238E27FC236}">
                <a16:creationId xmlns:a16="http://schemas.microsoft.com/office/drawing/2014/main" id="{98C6F53D-8D62-1641-90C2-F3D82FF58AB5}"/>
              </a:ext>
            </a:extLst>
          </p:cNvPr>
          <p:cNvSpPr/>
          <p:nvPr/>
        </p:nvSpPr>
        <p:spPr>
          <a:xfrm>
            <a:off x="500063" y="2551837"/>
            <a:ext cx="11001375" cy="2308324"/>
          </a:xfrm>
          <a:prstGeom prst="rect">
            <a:avLst/>
          </a:prstGeom>
        </p:spPr>
        <p:txBody>
          <a:bodyPr wrap="square">
            <a:spAutoFit/>
          </a:bodyPr>
          <a:lstStyle/>
          <a:p>
            <a:pPr algn="ctr"/>
            <a:r>
              <a:rPr lang="en-SG" sz="2400" b="1" i="1" dirty="0">
                <a:solidFill>
                  <a:schemeClr val="bg1"/>
                </a:solidFill>
                <a:latin typeface="Cambria" panose="02040503050406030204" pitchFamily="18" charset="0"/>
              </a:rPr>
              <a:t>And not being weak in faith, he did not consider his own body, already dead (since he was about a hundred years old), and the deadness of Sarah’s womb. He did not waver at the promise of God through unbelief, but was strengthened in faith, giving glory to God, and being fully convinced that what He had promised He was also able to perform.  </a:t>
            </a:r>
          </a:p>
          <a:p>
            <a:pPr algn="ctr"/>
            <a:r>
              <a:rPr lang="en-SG" sz="2400" b="1" dirty="0">
                <a:solidFill>
                  <a:schemeClr val="bg1"/>
                </a:solidFill>
                <a:latin typeface="Cambria" panose="02040503050406030204" pitchFamily="18" charset="0"/>
              </a:rPr>
              <a:t>ROMANS 4:19-21</a:t>
            </a:r>
            <a:endParaRPr lang="en-SG" sz="2400" b="1" u="none" strike="noStrike" dirty="0">
              <a:solidFill>
                <a:schemeClr val="bg1"/>
              </a:solidFill>
              <a:effectLst/>
              <a:latin typeface="Cambria" panose="02040503050406030204" pitchFamily="18" charset="0"/>
            </a:endParaRPr>
          </a:p>
        </p:txBody>
      </p:sp>
    </p:spTree>
    <p:extLst>
      <p:ext uri="{BB962C8B-B14F-4D97-AF65-F5344CB8AC3E}">
        <p14:creationId xmlns:p14="http://schemas.microsoft.com/office/powerpoint/2010/main" val="17522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1200329"/>
          </a:xfrm>
          <a:prstGeom prst="rect">
            <a:avLst/>
          </a:prstGeom>
        </p:spPr>
        <p:txBody>
          <a:bodyPr wrap="square">
            <a:spAutoFit/>
          </a:bodyPr>
          <a:lstStyle/>
          <a:p>
            <a:pPr algn="just"/>
            <a:r>
              <a:rPr lang="en-SG" sz="2400" b="1" dirty="0">
                <a:solidFill>
                  <a:schemeClr val="bg1"/>
                </a:solidFill>
                <a:latin typeface="Cambria" panose="02040503050406030204" pitchFamily="18" charset="0"/>
              </a:rPr>
              <a:t>3. God, in His ordinary providence </a:t>
            </a:r>
            <a:r>
              <a:rPr lang="en-SG" sz="2400" b="1" dirty="0" err="1">
                <a:solidFill>
                  <a:schemeClr val="bg1"/>
                </a:solidFill>
                <a:latin typeface="Cambria" panose="02040503050406030204" pitchFamily="18" charset="0"/>
              </a:rPr>
              <a:t>maketh</a:t>
            </a:r>
            <a:r>
              <a:rPr lang="en-SG" sz="2400" b="1" dirty="0">
                <a:solidFill>
                  <a:schemeClr val="bg1"/>
                </a:solidFill>
                <a:latin typeface="Cambria" panose="02040503050406030204" pitchFamily="18" charset="0"/>
              </a:rPr>
              <a:t> use of </a:t>
            </a:r>
            <a:r>
              <a:rPr lang="en-SG" sz="2400" b="1" dirty="0">
                <a:solidFill>
                  <a:srgbClr val="00FF00"/>
                </a:solidFill>
                <a:latin typeface="Cambria" panose="02040503050406030204" pitchFamily="18" charset="0"/>
              </a:rPr>
              <a:t>means</a:t>
            </a:r>
            <a:r>
              <a:rPr lang="en-SG" sz="2400" b="1" dirty="0">
                <a:solidFill>
                  <a:schemeClr val="bg1"/>
                </a:solidFill>
                <a:latin typeface="Cambria" panose="02040503050406030204" pitchFamily="18" charset="0"/>
              </a:rPr>
              <a:t>, yet is </a:t>
            </a:r>
            <a:r>
              <a:rPr lang="en-SG" sz="2400" b="1" u="sng" dirty="0">
                <a:solidFill>
                  <a:srgbClr val="00FF00"/>
                </a:solidFill>
                <a:latin typeface="Cambria" panose="02040503050406030204" pitchFamily="18" charset="0"/>
              </a:rPr>
              <a:t>free to work </a:t>
            </a:r>
            <a:r>
              <a:rPr lang="en-SG" sz="2400" b="1" dirty="0">
                <a:solidFill>
                  <a:schemeClr val="bg1"/>
                </a:solidFill>
                <a:latin typeface="Cambria" panose="02040503050406030204" pitchFamily="18" charset="0"/>
              </a:rPr>
              <a:t>without, above, and </a:t>
            </a:r>
            <a:r>
              <a:rPr lang="en-SG" sz="2400" b="1" u="sng" dirty="0">
                <a:solidFill>
                  <a:srgbClr val="00FF00"/>
                </a:solidFill>
                <a:latin typeface="Cambria" panose="02040503050406030204" pitchFamily="18" charset="0"/>
              </a:rPr>
              <a:t>against them</a:t>
            </a:r>
            <a:r>
              <a:rPr lang="en-SG" sz="2400" b="1" dirty="0">
                <a:solidFill>
                  <a:schemeClr val="bg1"/>
                </a:solidFill>
                <a:latin typeface="Cambria" panose="02040503050406030204" pitchFamily="18" charset="0"/>
              </a:rPr>
              <a:t> at his pleasure. </a:t>
            </a:r>
          </a:p>
          <a:p>
            <a:pPr algn="just"/>
            <a:r>
              <a:rPr lang="en-SG" sz="2400" b="1" dirty="0">
                <a:solidFill>
                  <a:srgbClr val="FFFF00"/>
                </a:solidFill>
                <a:latin typeface="Cambria" panose="02040503050406030204" pitchFamily="18" charset="0"/>
              </a:rPr>
              <a:t>(Acts 27:31, 44; Isaiah 55:10; 11; Hosea 1:7; Romans 4:19-21; Daniel 3:27)</a:t>
            </a:r>
          </a:p>
        </p:txBody>
      </p:sp>
      <p:sp>
        <p:nvSpPr>
          <p:cNvPr id="7" name="TextBox 6">
            <a:extLst>
              <a:ext uri="{FF2B5EF4-FFF2-40B4-BE49-F238E27FC236}">
                <a16:creationId xmlns:a16="http://schemas.microsoft.com/office/drawing/2014/main" id="{7E86A27C-9A8A-B243-800F-5D2CA6125FCB}"/>
              </a:ext>
            </a:extLst>
          </p:cNvPr>
          <p:cNvSpPr txBox="1"/>
          <p:nvPr/>
        </p:nvSpPr>
        <p:spPr>
          <a:xfrm>
            <a:off x="-135636" y="1822875"/>
            <a:ext cx="12327636" cy="584775"/>
          </a:xfrm>
          <a:prstGeom prst="rect">
            <a:avLst/>
          </a:prstGeom>
          <a:noFill/>
        </p:spPr>
        <p:txBody>
          <a:bodyPr wrap="square" rtlCol="0">
            <a:spAutoFit/>
          </a:bodyPr>
          <a:lstStyle/>
          <a:p>
            <a:pPr algn="ctr"/>
            <a:r>
              <a:rPr lang="en-US" sz="3200" i="1" dirty="0">
                <a:solidFill>
                  <a:srgbClr val="00FF00"/>
                </a:solidFill>
                <a:latin typeface="APPLE CHANCERY" panose="03020702040506060504" pitchFamily="66" charset="-79"/>
                <a:cs typeface="APPLE CHANCERY" panose="03020702040506060504" pitchFamily="66" charset="-79"/>
              </a:rPr>
              <a:t>Divine Providence And Means</a:t>
            </a:r>
          </a:p>
        </p:txBody>
      </p:sp>
      <p:sp>
        <p:nvSpPr>
          <p:cNvPr id="2" name="Rectangle 1">
            <a:extLst>
              <a:ext uri="{FF2B5EF4-FFF2-40B4-BE49-F238E27FC236}">
                <a16:creationId xmlns:a16="http://schemas.microsoft.com/office/drawing/2014/main" id="{98C6F53D-8D62-1641-90C2-F3D82FF58AB5}"/>
              </a:ext>
            </a:extLst>
          </p:cNvPr>
          <p:cNvSpPr/>
          <p:nvPr/>
        </p:nvSpPr>
        <p:spPr>
          <a:xfrm>
            <a:off x="500063" y="2551837"/>
            <a:ext cx="11001375" cy="1200329"/>
          </a:xfrm>
          <a:prstGeom prst="rect">
            <a:avLst/>
          </a:prstGeom>
        </p:spPr>
        <p:txBody>
          <a:bodyPr wrap="square">
            <a:spAutoFit/>
          </a:bodyPr>
          <a:lstStyle/>
          <a:p>
            <a:pPr algn="ctr"/>
            <a:r>
              <a:rPr lang="en-SG" sz="2400" b="1" i="1" dirty="0">
                <a:solidFill>
                  <a:schemeClr val="bg1"/>
                </a:solidFill>
                <a:latin typeface="Cambria" panose="02040503050406030204" pitchFamily="18" charset="0"/>
              </a:rPr>
              <a:t>So the man of God said, “Where did it fall?” And he showed him the place. So he cut off a stick, and threw it in there; and he made the iron float. </a:t>
            </a:r>
          </a:p>
          <a:p>
            <a:pPr algn="ctr"/>
            <a:r>
              <a:rPr lang="en-SG" sz="2400" b="1" dirty="0">
                <a:solidFill>
                  <a:schemeClr val="bg1"/>
                </a:solidFill>
                <a:latin typeface="Cambria" panose="02040503050406030204" pitchFamily="18" charset="0"/>
              </a:rPr>
              <a:t>2 KINGS 6:6</a:t>
            </a:r>
            <a:endParaRPr lang="en-SG" sz="2400" b="1" u="none" strike="noStrike" dirty="0">
              <a:solidFill>
                <a:schemeClr val="bg1"/>
              </a:solidFill>
              <a:effectLst/>
              <a:latin typeface="Cambria" panose="02040503050406030204" pitchFamily="18" charset="0"/>
            </a:endParaRPr>
          </a:p>
        </p:txBody>
      </p:sp>
    </p:spTree>
    <p:extLst>
      <p:ext uri="{BB962C8B-B14F-4D97-AF65-F5344CB8AC3E}">
        <p14:creationId xmlns:p14="http://schemas.microsoft.com/office/powerpoint/2010/main" val="260831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pic>
        <p:nvPicPr>
          <p:cNvPr id="8" name="Picture 7" descr="Text&#10;&#10;Description automatically generated">
            <a:extLst>
              <a:ext uri="{FF2B5EF4-FFF2-40B4-BE49-F238E27FC236}">
                <a16:creationId xmlns:a16="http://schemas.microsoft.com/office/drawing/2014/main" id="{790C56C7-7B99-DE41-A1C6-549BF0C2887B}"/>
              </a:ext>
            </a:extLst>
          </p:cNvPr>
          <p:cNvPicPr>
            <a:picLocks noChangeAspect="1"/>
          </p:cNvPicPr>
          <p:nvPr/>
        </p:nvPicPr>
        <p:blipFill>
          <a:blip r:embed="rId3"/>
          <a:stretch>
            <a:fillRect/>
          </a:stretch>
        </p:blipFill>
        <p:spPr>
          <a:xfrm>
            <a:off x="1" y="-46263"/>
            <a:ext cx="12192000" cy="6807457"/>
          </a:xfrm>
          <a:prstGeom prst="rect">
            <a:avLst/>
          </a:prstGeom>
        </p:spPr>
      </p:pic>
    </p:spTree>
    <p:extLst>
      <p:ext uri="{BB962C8B-B14F-4D97-AF65-F5344CB8AC3E}">
        <p14:creationId xmlns:p14="http://schemas.microsoft.com/office/powerpoint/2010/main" val="207582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u="sng" strike="noStrike" dirty="0">
                <a:solidFill>
                  <a:srgbClr val="FFFF00"/>
                </a:solidFill>
                <a:effectLst/>
                <a:latin typeface="Cambria" panose="02040503050406030204" pitchFamily="18" charset="0"/>
              </a:rPr>
              <a:t>God the good Creator</a:t>
            </a:r>
            <a:r>
              <a:rPr lang="en-SG" sz="2400" b="1" i="0" u="none" strike="noStrike" dirty="0">
                <a:solidFill>
                  <a:schemeClr val="bg1"/>
                </a:solidFill>
                <a:effectLst/>
                <a:latin typeface="Cambria" panose="02040503050406030204" pitchFamily="18" charset="0"/>
              </a:rPr>
              <a:t> of all things, in His infinite power and wisdom,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24612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strike="noStrike" dirty="0">
                <a:solidFill>
                  <a:schemeClr val="bg1"/>
                </a:solidFill>
                <a:effectLst/>
                <a:latin typeface="Cambria" panose="02040503050406030204" pitchFamily="18" charset="0"/>
              </a:rPr>
              <a:t>God the good Creator </a:t>
            </a:r>
            <a:r>
              <a:rPr lang="en-SG" sz="2400" b="1" i="0" u="none" strike="noStrike" dirty="0">
                <a:solidFill>
                  <a:schemeClr val="bg1"/>
                </a:solidFill>
                <a:effectLst/>
                <a:latin typeface="Cambria" panose="02040503050406030204" pitchFamily="18" charset="0"/>
              </a:rPr>
              <a:t>of all things, </a:t>
            </a:r>
            <a:r>
              <a:rPr lang="en-SG" sz="2400" b="1" i="0" u="sng" strike="noStrike" dirty="0">
                <a:solidFill>
                  <a:srgbClr val="FFFF00"/>
                </a:solidFill>
                <a:effectLst/>
                <a:latin typeface="Cambria" panose="02040503050406030204" pitchFamily="18" charset="0"/>
              </a:rPr>
              <a:t>in His infinite power and wisdom</a:t>
            </a:r>
            <a:r>
              <a:rPr lang="en-SG" sz="2400" b="1" i="0" u="none" strike="noStrike" dirty="0">
                <a:solidFill>
                  <a:schemeClr val="bg1"/>
                </a:solidFill>
                <a:effectLst/>
                <a:latin typeface="Cambria" panose="02040503050406030204" pitchFamily="18" charset="0"/>
              </a:rPr>
              <a:t>, upholds, directs, disposes, and governs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D1AEA8E9-56D3-D845-8ADA-A8DD8220AC2D}"/>
              </a:ext>
            </a:extLst>
          </p:cNvPr>
          <p:cNvSpPr txBox="1"/>
          <p:nvPr/>
        </p:nvSpPr>
        <p:spPr>
          <a:xfrm>
            <a:off x="257175" y="402231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Foundation</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Tree>
    <p:extLst>
      <p:ext uri="{BB962C8B-B14F-4D97-AF65-F5344CB8AC3E}">
        <p14:creationId xmlns:p14="http://schemas.microsoft.com/office/powerpoint/2010/main" val="4583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texture">
            <a:extLst>
              <a:ext uri="{FF2B5EF4-FFF2-40B4-BE49-F238E27FC236}">
                <a16:creationId xmlns:a16="http://schemas.microsoft.com/office/drawing/2014/main" id="{55945BAF-8347-E440-95D4-9038901B8F1B}"/>
              </a:ext>
            </a:extLst>
          </p:cNvPr>
          <p:cNvPicPr>
            <a:picLocks noChangeAspect="1"/>
          </p:cNvPicPr>
          <p:nvPr/>
        </p:nvPicPr>
        <p:blipFill rotWithShape="1">
          <a:blip r:embed="rId2"/>
          <a:srcRect b="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B3FA2CF0-0E18-044D-9B59-0851AC793A93}"/>
              </a:ext>
            </a:extLst>
          </p:cNvPr>
          <p:cNvSpPr/>
          <p:nvPr/>
        </p:nvSpPr>
        <p:spPr>
          <a:xfrm>
            <a:off x="257175" y="311914"/>
            <a:ext cx="11601449" cy="3046988"/>
          </a:xfrm>
          <a:prstGeom prst="rect">
            <a:avLst/>
          </a:prstGeom>
        </p:spPr>
        <p:txBody>
          <a:bodyPr wrap="square">
            <a:spAutoFit/>
          </a:bodyPr>
          <a:lstStyle/>
          <a:p>
            <a:pPr algn="just"/>
            <a:r>
              <a:rPr lang="en-SG" sz="2400" b="1" i="0" u="none" strike="noStrike" dirty="0">
                <a:solidFill>
                  <a:schemeClr val="bg1"/>
                </a:solidFill>
                <a:effectLst/>
                <a:latin typeface="Cambria" panose="02040503050406030204" pitchFamily="18" charset="0"/>
              </a:rPr>
              <a:t>1. </a:t>
            </a:r>
            <a:r>
              <a:rPr lang="en-SG" sz="2400" b="1" i="0" strike="noStrike" dirty="0">
                <a:solidFill>
                  <a:schemeClr val="bg1"/>
                </a:solidFill>
                <a:effectLst/>
                <a:latin typeface="Cambria" panose="02040503050406030204" pitchFamily="18" charset="0"/>
              </a:rPr>
              <a:t>God the good Creator </a:t>
            </a:r>
            <a:r>
              <a:rPr lang="en-SG" sz="2400" b="1" i="0" u="none" strike="noStrike" dirty="0">
                <a:solidFill>
                  <a:schemeClr val="bg1"/>
                </a:solidFill>
                <a:effectLst/>
                <a:latin typeface="Cambria" panose="02040503050406030204" pitchFamily="18" charset="0"/>
              </a:rPr>
              <a:t>of all things, </a:t>
            </a:r>
            <a:r>
              <a:rPr lang="en-SG" sz="2400" b="1" i="0" strike="noStrike" dirty="0">
                <a:solidFill>
                  <a:schemeClr val="bg1"/>
                </a:solidFill>
                <a:effectLst/>
                <a:latin typeface="Cambria" panose="02040503050406030204" pitchFamily="18" charset="0"/>
              </a:rPr>
              <a:t>in His infinite power and wisdom, </a:t>
            </a:r>
            <a:r>
              <a:rPr lang="en-SG" sz="2400" b="1" i="0" u="sng" strike="noStrike" dirty="0">
                <a:solidFill>
                  <a:srgbClr val="FFFF00"/>
                </a:solidFill>
                <a:effectLst/>
                <a:latin typeface="Cambria" panose="02040503050406030204" pitchFamily="18" charset="0"/>
              </a:rPr>
              <a:t>upholds, directs, disposes, and governs</a:t>
            </a:r>
            <a:r>
              <a:rPr lang="en-SG" sz="2400" b="1" i="0" u="none" strike="noStrike" dirty="0">
                <a:solidFill>
                  <a:schemeClr val="bg1"/>
                </a:solidFill>
                <a:effectLst/>
                <a:latin typeface="Cambria" panose="02040503050406030204" pitchFamily="18" charset="0"/>
              </a:rPr>
              <a:t> all creatures and things, from the greatest even to the least, by His most wise and holy providence, to the end for the which they were created, according unto his infallible foreknowledge, and the free and immutable counsel of His own will; to the praise of the glory of His wisdom, power, justice, infinite goodness, and mercy. </a:t>
            </a:r>
          </a:p>
          <a:p>
            <a:pPr algn="just"/>
            <a:r>
              <a:rPr lang="en-SG" sz="2400" b="1" dirty="0">
                <a:solidFill>
                  <a:srgbClr val="FFFF00"/>
                </a:solidFill>
                <a:latin typeface="Cambria" panose="02040503050406030204" pitchFamily="18" charset="0"/>
              </a:rPr>
              <a:t>(Hebrews 1:3; Job 38:11, Isaiah 46:10, 11; Psalm 135:6; Matthew 10:29-31; Ephesians 1:11)</a:t>
            </a:r>
          </a:p>
        </p:txBody>
      </p:sp>
      <p:sp>
        <p:nvSpPr>
          <p:cNvPr id="7" name="TextBox 6">
            <a:extLst>
              <a:ext uri="{FF2B5EF4-FFF2-40B4-BE49-F238E27FC236}">
                <a16:creationId xmlns:a16="http://schemas.microsoft.com/office/drawing/2014/main" id="{7E86A27C-9A8A-B243-800F-5D2CA6125FCB}"/>
              </a:ext>
            </a:extLst>
          </p:cNvPr>
          <p:cNvSpPr txBox="1"/>
          <p:nvPr/>
        </p:nvSpPr>
        <p:spPr>
          <a:xfrm>
            <a:off x="257175" y="3499099"/>
            <a:ext cx="46720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Author</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8" name="TextBox 7">
            <a:extLst>
              <a:ext uri="{FF2B5EF4-FFF2-40B4-BE49-F238E27FC236}">
                <a16:creationId xmlns:a16="http://schemas.microsoft.com/office/drawing/2014/main" id="{D1AEA8E9-56D3-D845-8ADA-A8DD8220AC2D}"/>
              </a:ext>
            </a:extLst>
          </p:cNvPr>
          <p:cNvSpPr txBox="1"/>
          <p:nvPr/>
        </p:nvSpPr>
        <p:spPr>
          <a:xfrm>
            <a:off x="257175" y="4022319"/>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Foundation</a:t>
            </a:r>
            <a:r>
              <a:rPr lang="en-US" sz="2800" i="1" dirty="0">
                <a:solidFill>
                  <a:srgbClr val="00FF00"/>
                </a:solidFill>
                <a:latin typeface="APPLE CHANCERY" panose="03020702040506060504" pitchFamily="66" charset="-79"/>
                <a:cs typeface="APPLE CHANCERY" panose="03020702040506060504" pitchFamily="66" charset="-79"/>
              </a:rPr>
              <a:t> of Divine Providence</a:t>
            </a:r>
          </a:p>
        </p:txBody>
      </p:sp>
      <p:sp>
        <p:nvSpPr>
          <p:cNvPr id="10" name="TextBox 9">
            <a:extLst>
              <a:ext uri="{FF2B5EF4-FFF2-40B4-BE49-F238E27FC236}">
                <a16:creationId xmlns:a16="http://schemas.microsoft.com/office/drawing/2014/main" id="{479002D7-53D6-624E-8758-D9AF73DDBDEC}"/>
              </a:ext>
            </a:extLst>
          </p:cNvPr>
          <p:cNvSpPr txBox="1"/>
          <p:nvPr/>
        </p:nvSpPr>
        <p:spPr>
          <a:xfrm>
            <a:off x="257174" y="4585231"/>
            <a:ext cx="5472113" cy="523220"/>
          </a:xfrm>
          <a:prstGeom prst="rect">
            <a:avLst/>
          </a:prstGeom>
          <a:noFill/>
        </p:spPr>
        <p:txBody>
          <a:bodyPr wrap="square" rtlCol="0">
            <a:spAutoFit/>
          </a:bodyPr>
          <a:lstStyle/>
          <a:p>
            <a:pPr algn="just"/>
            <a:r>
              <a:rPr lang="en-US" sz="2800" i="1" u="sng" dirty="0">
                <a:solidFill>
                  <a:srgbClr val="00FF00"/>
                </a:solidFill>
                <a:latin typeface="APPLE CHANCERY" panose="03020702040506060504" pitchFamily="66" charset="-79"/>
                <a:cs typeface="APPLE CHANCERY" panose="03020702040506060504" pitchFamily="66" charset="-79"/>
              </a:rPr>
              <a:t>Essence </a:t>
            </a:r>
            <a:r>
              <a:rPr lang="en-US" sz="2800" i="1" dirty="0">
                <a:solidFill>
                  <a:srgbClr val="00FF00"/>
                </a:solidFill>
                <a:latin typeface="APPLE CHANCERY" panose="03020702040506060504" pitchFamily="66" charset="-79"/>
                <a:cs typeface="APPLE CHANCERY" panose="03020702040506060504" pitchFamily="66" charset="-79"/>
              </a:rPr>
              <a:t>of Divine Providence</a:t>
            </a:r>
          </a:p>
        </p:txBody>
      </p:sp>
    </p:spTree>
    <p:extLst>
      <p:ext uri="{BB962C8B-B14F-4D97-AF65-F5344CB8AC3E}">
        <p14:creationId xmlns:p14="http://schemas.microsoft.com/office/powerpoint/2010/main" val="11142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4046</TotalTime>
  <Words>7906</Words>
  <Application>Microsoft Macintosh PowerPoint</Application>
  <PresentationFormat>Widescreen</PresentationFormat>
  <Paragraphs>399</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APPLE CHANCERY</vt:lpstr>
      <vt:lpstr>Arial</vt:lpstr>
      <vt:lpstr>Athelas</vt:lpstr>
      <vt:lpstr>Baghdad</vt:lpstr>
      <vt:lpstr>Calibri</vt:lpstr>
      <vt:lpstr>Calibri Light</vt:lpstr>
      <vt:lpstr>Cambria</vt:lpstr>
      <vt:lpstr>Office Theme</vt:lpstr>
      <vt:lpstr>Shalom School of Theology (SSOT) </vt:lpstr>
      <vt:lpstr>Shalom School of Theology (SSOT)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Shalom School of Theology (SSOT) </dc:title>
  <dc:creator>En Yi WEI</dc:creator>
  <cp:lastModifiedBy>En Yi WEI</cp:lastModifiedBy>
  <cp:revision>49</cp:revision>
  <dcterms:created xsi:type="dcterms:W3CDTF">2021-02-01T01:05:41Z</dcterms:created>
  <dcterms:modified xsi:type="dcterms:W3CDTF">2021-03-28T21:19:59Z</dcterms:modified>
</cp:coreProperties>
</file>